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2"/>
  </p:sldMasterIdLst>
  <p:notesMasterIdLst>
    <p:notesMasterId r:id="rId43"/>
  </p:notesMasterIdLst>
  <p:handoutMasterIdLst>
    <p:handoutMasterId r:id="rId44"/>
  </p:handoutMasterIdLst>
  <p:sldIdLst>
    <p:sldId id="394" r:id="rId3"/>
    <p:sldId id="466" r:id="rId4"/>
    <p:sldId id="500" r:id="rId5"/>
    <p:sldId id="506" r:id="rId6"/>
    <p:sldId id="528" r:id="rId7"/>
    <p:sldId id="529" r:id="rId8"/>
    <p:sldId id="534" r:id="rId9"/>
    <p:sldId id="531" r:id="rId10"/>
    <p:sldId id="532" r:id="rId11"/>
    <p:sldId id="517" r:id="rId12"/>
    <p:sldId id="530" r:id="rId13"/>
    <p:sldId id="535" r:id="rId14"/>
    <p:sldId id="507" r:id="rId15"/>
    <p:sldId id="536" r:id="rId16"/>
    <p:sldId id="541" r:id="rId17"/>
    <p:sldId id="542" r:id="rId18"/>
    <p:sldId id="538" r:id="rId19"/>
    <p:sldId id="546" r:id="rId20"/>
    <p:sldId id="537" r:id="rId21"/>
    <p:sldId id="539" r:id="rId22"/>
    <p:sldId id="540" r:id="rId23"/>
    <p:sldId id="543" r:id="rId24"/>
    <p:sldId id="545" r:id="rId25"/>
    <p:sldId id="521" r:id="rId26"/>
    <p:sldId id="547" r:id="rId27"/>
    <p:sldId id="549" r:id="rId28"/>
    <p:sldId id="509" r:id="rId29"/>
    <p:sldId id="550" r:id="rId30"/>
    <p:sldId id="551" r:id="rId31"/>
    <p:sldId id="552" r:id="rId32"/>
    <p:sldId id="553" r:id="rId33"/>
    <p:sldId id="554" r:id="rId34"/>
    <p:sldId id="555" r:id="rId35"/>
    <p:sldId id="556" r:id="rId36"/>
    <p:sldId id="557" r:id="rId37"/>
    <p:sldId id="505" r:id="rId38"/>
    <p:sldId id="503" r:id="rId39"/>
    <p:sldId id="560" r:id="rId40"/>
    <p:sldId id="352" r:id="rId41"/>
    <p:sldId id="559" r:id="rId42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DC9E"/>
    <a:srgbClr val="FBEEDC"/>
    <a:srgbClr val="FBEEC9"/>
    <a:srgbClr val="603A14"/>
    <a:srgbClr val="E85C0E"/>
    <a:srgbClr val="BAB398"/>
    <a:srgbClr val="ADA485"/>
    <a:srgbClr val="C6C0AA"/>
    <a:srgbClr val="663606"/>
    <a:srgbClr val="663106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62" autoAdjust="0"/>
    <p:restoredTop sz="94595" autoAdjust="0"/>
  </p:normalViewPr>
  <p:slideViewPr>
    <p:cSldViewPr>
      <p:cViewPr varScale="1">
        <p:scale>
          <a:sx n="62" d="100"/>
          <a:sy n="62" d="100"/>
        </p:scale>
        <p:origin x="612" y="72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viewProps" Target="viewProp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microsoft.com/office/2015/10/relationships/revisionInfo" Target="revisionInfo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18/05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18/05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6911383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15003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67513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7768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38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03915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4122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06105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18/05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805626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18/05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68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8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11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11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11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11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11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11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11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11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11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11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hyperlink" Target="http://www.indeavr.com/" TargetMode="External"/><Relationship Id="rId13" Type="http://schemas.openxmlformats.org/officeDocument/2006/relationships/image" Target="../media/image35.png"/><Relationship Id="rId18" Type="http://schemas.openxmlformats.org/officeDocument/2006/relationships/hyperlink" Target="https://netpeak.net/" TargetMode="External"/><Relationship Id="rId3" Type="http://schemas.openxmlformats.org/officeDocument/2006/relationships/hyperlink" Target="https://softuni.bg/courses/" TargetMode="External"/><Relationship Id="rId7" Type="http://schemas.openxmlformats.org/officeDocument/2006/relationships/image" Target="../media/image32.png"/><Relationship Id="rId12" Type="http://schemas.openxmlformats.org/officeDocument/2006/relationships/hyperlink" Target="http://www.superhosting.bg/" TargetMode="External"/><Relationship Id="rId17" Type="http://schemas.openxmlformats.org/officeDocument/2006/relationships/image" Target="../media/image37.png"/><Relationship Id="rId2" Type="http://schemas.openxmlformats.org/officeDocument/2006/relationships/notesSlide" Target="../notesSlides/notesSlide6.xml"/><Relationship Id="rId16" Type="http://schemas.openxmlformats.org/officeDocument/2006/relationships/hyperlink" Target="http://www.softwaregroup-bg.com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smartit.bg/" TargetMode="External"/><Relationship Id="rId11" Type="http://schemas.openxmlformats.org/officeDocument/2006/relationships/image" Target="../media/image34.png"/><Relationship Id="rId5" Type="http://schemas.openxmlformats.org/officeDocument/2006/relationships/image" Target="../media/image31.png"/><Relationship Id="rId15" Type="http://schemas.openxmlformats.org/officeDocument/2006/relationships/image" Target="../media/image36.png"/><Relationship Id="rId10" Type="http://schemas.openxmlformats.org/officeDocument/2006/relationships/hyperlink" Target="http://www.infragistics.com/" TargetMode="External"/><Relationship Id="rId19" Type="http://schemas.openxmlformats.org/officeDocument/2006/relationships/image" Target="../media/image38.png"/><Relationship Id="rId4" Type="http://schemas.openxmlformats.org/officeDocument/2006/relationships/hyperlink" Target="http://xs-software.com/" TargetMode="External"/><Relationship Id="rId9" Type="http://schemas.openxmlformats.org/officeDocument/2006/relationships/image" Target="../media/image33.png"/><Relationship Id="rId14" Type="http://schemas.openxmlformats.org/officeDocument/2006/relationships/hyperlink" Target="http://www.telenor.bg/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://softuni.org/" TargetMode="External"/><Relationship Id="rId7" Type="http://schemas.openxmlformats.org/officeDocument/2006/relationships/image" Target="../media/image39.png"/><Relationship Id="rId12" Type="http://schemas.openxmlformats.org/officeDocument/2006/relationships/image" Target="../media/image4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41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40.png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://www.facebook.com/SoftwareUniversity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11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351212" y="647700"/>
            <a:ext cx="8125251" cy="1171552"/>
          </a:xfrm>
        </p:spPr>
        <p:txBody>
          <a:bodyPr>
            <a:normAutofit/>
          </a:bodyPr>
          <a:lstStyle/>
          <a:p>
            <a:r>
              <a:rPr lang="en-US" dirty="0"/>
              <a:t>Arrays and Matrices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351212" y="1819274"/>
            <a:ext cx="8125251" cy="118557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Arrays, Array Operations, Matrices, Multi-Dimensional Arrays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604899"/>
            <a:ext cx="3187613" cy="525135"/>
          </a:xfrm>
        </p:spPr>
        <p:txBody>
          <a:bodyPr/>
          <a:lstStyle/>
          <a:p>
            <a:r>
              <a:rPr lang="en-US" noProof="1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5074798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479925"/>
            <a:ext cx="3187613" cy="382788"/>
          </a:xfrm>
        </p:spPr>
        <p:txBody>
          <a:bodyPr/>
          <a:lstStyle/>
          <a:p>
            <a:r>
              <a:rPr lang="en-US" sz="2000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820446"/>
            <a:ext cx="3187613" cy="351754"/>
          </a:xfrm>
        </p:spPr>
        <p:txBody>
          <a:bodyPr/>
          <a:lstStyle/>
          <a:p>
            <a:r>
              <a:rPr lang="en-US" sz="1800" dirty="0">
                <a:hlinkClick r:id="rId3"/>
              </a:rPr>
              <a:t>http://softuni.bg</a:t>
            </a:r>
            <a:endParaRPr lang="en-US" sz="1800" dirty="0"/>
          </a:p>
        </p:txBody>
      </p:sp>
      <p:pic>
        <p:nvPicPr>
          <p:cNvPr id="1028" name="Picture 4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30488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752600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4" name="Picture 13" descr="http://softuni.bg" title="SoftUni Code Wizard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808412" y="3811842"/>
            <a:ext cx="2133598" cy="234148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rot="986296">
            <a:off x="5229522" y="3589762"/>
            <a:ext cx="1611530" cy="7201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Arrays and</a:t>
            </a:r>
          </a:p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Matrices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25661">
            <a:off x="5860982" y="4833058"/>
            <a:ext cx="1023221" cy="102322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85012" y="3886200"/>
            <a:ext cx="4241529" cy="1993581"/>
          </a:xfrm>
          <a:prstGeom prst="rect">
            <a:avLst/>
          </a:prstGeom>
          <a:scene3d>
            <a:camera prst="perspectiveHeroicExtremeLeftFacing">
              <a:rot lat="20810307" lon="994948" rev="21276000"/>
            </a:camera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Find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elements at even positions </a:t>
            </a:r>
            <a:r>
              <a:rPr lang="en-US" dirty="0"/>
              <a:t>in array, space separated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Even Position Elements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425249" y="1962327"/>
            <a:ext cx="762000" cy="157889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20</a:t>
            </a:r>
          </a:p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30</a:t>
            </a:r>
          </a:p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40</a:t>
            </a:r>
            <a:endParaRPr lang="bg-BG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9904413" y="2455262"/>
            <a:ext cx="1309286" cy="59001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20 40</a:t>
            </a:r>
            <a:endParaRPr lang="it-IT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ight Arrow 7"/>
          <p:cNvSpPr/>
          <p:nvPr/>
        </p:nvSpPr>
        <p:spPr>
          <a:xfrm>
            <a:off x="9363212" y="2577180"/>
            <a:ext cx="381000" cy="3461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8425249" y="3868189"/>
            <a:ext cx="762000" cy="108337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5</a:t>
            </a:r>
          </a:p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10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9904413" y="4113364"/>
            <a:ext cx="724179" cy="59001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5</a:t>
            </a:r>
            <a:endParaRPr lang="it-IT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Right Arrow 7"/>
          <p:cNvSpPr/>
          <p:nvPr/>
        </p:nvSpPr>
        <p:spPr>
          <a:xfrm>
            <a:off x="9363212" y="4235282"/>
            <a:ext cx="381000" cy="3461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8426837" y="5277386"/>
            <a:ext cx="760412" cy="59001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algn="ctr">
              <a:lnSpc>
                <a:spcPct val="115000"/>
              </a:lnSpc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JS</a:t>
            </a:r>
            <a:endParaRPr lang="bg-BG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9904412" y="5277384"/>
            <a:ext cx="724181" cy="59001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JS</a:t>
            </a:r>
            <a:endParaRPr lang="it-IT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3" name="Right Arrow 7"/>
          <p:cNvSpPr/>
          <p:nvPr/>
        </p:nvSpPr>
        <p:spPr>
          <a:xfrm>
            <a:off x="9363212" y="5399302"/>
            <a:ext cx="381000" cy="3461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4" name="Text Placeholder 5"/>
          <p:cNvSpPr txBox="1">
            <a:spLocks/>
          </p:cNvSpPr>
          <p:nvPr/>
        </p:nvSpPr>
        <p:spPr>
          <a:xfrm>
            <a:off x="912812" y="2044261"/>
            <a:ext cx="6858000" cy="377292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>
              <a:lnSpc>
                <a:spcPct val="110000"/>
              </a:lnSpc>
            </a:pPr>
            <a:r>
              <a:rPr lang="en-US" sz="3000" dirty="0"/>
              <a:t>function evenPositions(arr) {</a:t>
            </a:r>
          </a:p>
          <a:p>
            <a:pPr>
              <a:lnSpc>
                <a:spcPct val="110000"/>
              </a:lnSpc>
            </a:pPr>
            <a:r>
              <a:rPr lang="en-US" sz="3000" dirty="0"/>
              <a:t>  let result = [];</a:t>
            </a:r>
          </a:p>
          <a:p>
            <a:pPr>
              <a:lnSpc>
                <a:spcPct val="110000"/>
              </a:lnSpc>
            </a:pPr>
            <a:r>
              <a:rPr lang="en-US" sz="3000" dirty="0"/>
              <a:t>  for (let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i</a:t>
            </a:r>
            <a:r>
              <a:rPr lang="en-US" sz="3000" dirty="0"/>
              <a:t> in arr)</a:t>
            </a:r>
          </a:p>
          <a:p>
            <a:pPr>
              <a:lnSpc>
                <a:spcPct val="110000"/>
              </a:lnSpc>
            </a:pPr>
            <a:r>
              <a:rPr lang="en-US" sz="3000" dirty="0"/>
              <a:t>    if (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i</a:t>
            </a:r>
            <a:r>
              <a:rPr lang="en-US" sz="3000" dirty="0"/>
              <a:t> % 2 == 0)</a:t>
            </a:r>
          </a:p>
          <a:p>
            <a:pPr>
              <a:lnSpc>
                <a:spcPct val="110000"/>
              </a:lnSpc>
            </a:pPr>
            <a:r>
              <a:rPr lang="en-US" sz="3000" dirty="0"/>
              <a:t>      result.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push</a:t>
            </a:r>
            <a:r>
              <a:rPr lang="en-US" sz="3000" dirty="0"/>
              <a:t>(arr[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i</a:t>
            </a:r>
            <a:r>
              <a:rPr lang="en-US" sz="3000" dirty="0"/>
              <a:t>]);</a:t>
            </a:r>
          </a:p>
          <a:p>
            <a:pPr>
              <a:lnSpc>
                <a:spcPct val="110000"/>
              </a:lnSpc>
            </a:pPr>
            <a:r>
              <a:rPr lang="en-US" sz="3000" dirty="0"/>
              <a:t>  return result.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join</a:t>
            </a:r>
            <a:r>
              <a:rPr lang="en-US" sz="3000" dirty="0"/>
              <a:t>(' ');</a:t>
            </a:r>
          </a:p>
          <a:p>
            <a:pPr>
              <a:lnSpc>
                <a:spcPct val="110000"/>
              </a:lnSpc>
            </a:pPr>
            <a:r>
              <a:rPr lang="en-US" sz="3000" dirty="0"/>
              <a:t>}</a:t>
            </a:r>
            <a:endParaRPr lang="en-US" sz="30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446213" y="6172200"/>
            <a:ext cx="9296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2103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429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Arrays of Different Types</a:t>
            </a:r>
            <a:endParaRPr lang="bg-BG" dirty="0"/>
          </a:p>
        </p:txBody>
      </p:sp>
      <p:sp>
        <p:nvSpPr>
          <p:cNvPr id="10" name="Rectangle 5"/>
          <p:cNvSpPr>
            <a:spLocks noChangeArrowheads="1"/>
          </p:cNvSpPr>
          <p:nvPr/>
        </p:nvSpPr>
        <p:spPr bwMode="auto">
          <a:xfrm>
            <a:off x="760413" y="1280409"/>
            <a:ext cx="10668000" cy="101566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Array holding numbers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numbers =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10, 20, 30, 40, 50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760413" y="2718708"/>
            <a:ext cx="10668000" cy="147732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9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Array holding strings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weekDays =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'Monday', 'Tuesday', 'Wednesday',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'Thursday', 'Friday', 'Saturday', 'Sunday'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60413" y="4618672"/>
            <a:ext cx="10668000" cy="147732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9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Array holding mixed data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mixedArr =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20, new Date(), 'hello', {x:5,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y:8}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269255985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429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JS Arrays </a:t>
            </a:r>
            <a:r>
              <a:rPr lang="en-US" dirty="0"/>
              <a:t>and Invalid Positions</a:t>
            </a:r>
            <a:endParaRPr lang="bg-BG" dirty="0"/>
          </a:p>
        </p:txBody>
      </p:sp>
      <p:sp>
        <p:nvSpPr>
          <p:cNvPr id="10" name="Rectangle 5"/>
          <p:cNvSpPr>
            <a:spLocks noChangeArrowheads="1"/>
          </p:cNvSpPr>
          <p:nvPr/>
        </p:nvSpPr>
        <p:spPr bwMode="auto">
          <a:xfrm>
            <a:off x="760413" y="1123544"/>
            <a:ext cx="10668000" cy="224676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nums =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10, 20, 30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nums[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 = 50;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Will resize the array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console.log(nums);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[10, 20, 30, ,50]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console.log(nums.length);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5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console.log(nums[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]);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undefined</a:t>
            </a: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760413" y="3485744"/>
            <a:ext cx="10668000" cy="138499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console.log(nums[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-5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]);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undefined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nums[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-5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 = -5;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Will not resize the array (invalid index)!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nums[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-5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], nums.length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[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-5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5]</a:t>
            </a:r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760413" y="5016947"/>
            <a:ext cx="10668000" cy="138499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console.log(nums[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100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]);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undefined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nums[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100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 = 100;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//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Will resize the array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nums[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100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],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nums.length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[100,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101]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9828" y="1224887"/>
            <a:ext cx="2753591" cy="2052205"/>
          </a:xfrm>
          <a:prstGeom prst="roundRect">
            <a:avLst>
              <a:gd name="adj" fmla="val 1585"/>
            </a:avLst>
          </a:prstGeom>
        </p:spPr>
      </p:pic>
    </p:spTree>
    <p:extLst>
      <p:ext uri="{BB962C8B-B14F-4D97-AF65-F5344CB8AC3E}">
        <p14:creationId xmlns:p14="http://schemas.microsoft.com/office/powerpoint/2010/main" val="21000029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28820" y="4876800"/>
            <a:ext cx="9842392" cy="820600"/>
          </a:xfrm>
        </p:spPr>
        <p:txBody>
          <a:bodyPr/>
          <a:lstStyle/>
          <a:p>
            <a:r>
              <a:rPr lang="en-US" dirty="0"/>
              <a:t>Array Operations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128820" y="5735512"/>
            <a:ext cx="9842392" cy="719034"/>
          </a:xfrm>
        </p:spPr>
        <p:txBody>
          <a:bodyPr/>
          <a:lstStyle/>
          <a:p>
            <a:r>
              <a:rPr lang="en-US" dirty="0"/>
              <a:t>Push, Pop, Shift, </a:t>
            </a:r>
            <a:r>
              <a:rPr lang="en-US" noProof="1"/>
              <a:t>Unshift</a:t>
            </a:r>
            <a:r>
              <a:rPr lang="en-US" dirty="0"/>
              <a:t>, Slice, Join, … </a:t>
            </a:r>
          </a:p>
        </p:txBody>
      </p:sp>
      <p:pic>
        <p:nvPicPr>
          <p:cNvPr id="4" name="Picture 1" descr="C:\Trash\array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50359">
            <a:off x="2815804" y="1673164"/>
            <a:ext cx="7328675" cy="2553492"/>
          </a:xfrm>
          <a:prstGeom prst="rect">
            <a:avLst/>
          </a:prstGeom>
          <a:noFill/>
          <a:scene3d>
            <a:camera prst="perspectiveContrastingRightFacing"/>
            <a:lightRig rig="threePt" dir="t"/>
          </a:scene3d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6208" y="1240665"/>
            <a:ext cx="2822693" cy="320067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3022" y="2822257"/>
            <a:ext cx="2651990" cy="220694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0284" y="675244"/>
            <a:ext cx="1603387" cy="305436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216575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/ Remove Elements at Both Ends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822210" y="1140689"/>
            <a:ext cx="10453802" cy="95410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282575" indent="-282575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 typeface="Wingdings 2" pitchFamily="18" charset="2"/>
              <a:buNone/>
            </a:pP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let nums =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[</a:t>
            </a: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10, 20, 30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]</a:t>
            </a: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</a:pP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console.log(nums.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join</a:t>
            </a: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('|'));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// 10|20|30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822210" y="2226512"/>
            <a:ext cx="10453802" cy="95410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282575" indent="-282575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800"/>
              </a:spcBef>
              <a:spcAft>
                <a:spcPct val="0"/>
              </a:spcAft>
              <a:buNone/>
            </a:pP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nums.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push</a:t>
            </a: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(40);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</a:pP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console.log(nums.join('|'));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// 10|20|30|40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822210" y="3312335"/>
            <a:ext cx="10453802" cy="95410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282575" indent="-282575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800"/>
              </a:spcBef>
              <a:spcAft>
                <a:spcPct val="0"/>
              </a:spcAft>
              <a:buNone/>
            </a:pP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let tail = nums.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pop</a:t>
            </a: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();      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// tail = 40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</a:pP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console.log(nums.join('|'));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// 10|20|30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822210" y="4398158"/>
            <a:ext cx="10453802" cy="95410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282575" indent="-282575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800"/>
              </a:spcBef>
              <a:spcAft>
                <a:spcPct val="0"/>
              </a:spcAft>
              <a:buNone/>
            </a:pP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nums.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unshift</a:t>
            </a: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(0);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</a:pP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console.log(nums.join('|'));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// 0|10|20|30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822210" y="5483981"/>
            <a:ext cx="10453802" cy="95410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282575" indent="-282575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800"/>
              </a:spcBef>
              <a:spcAft>
                <a:spcPct val="0"/>
              </a:spcAft>
              <a:buNone/>
            </a:pP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let head = nums.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shift</a:t>
            </a: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();    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// head = 0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</a:pP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console.log(nums.join('|'));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// 10|20|30</a:t>
            </a:r>
          </a:p>
        </p:txBody>
      </p:sp>
    </p:spTree>
    <p:extLst>
      <p:ext uri="{BB962C8B-B14F-4D97-AF65-F5344CB8AC3E}">
        <p14:creationId xmlns:p14="http://schemas.microsoft.com/office/powerpoint/2010/main" val="2063367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92753"/>
            <a:ext cx="11804822" cy="5570355"/>
          </a:xfrm>
        </p:spPr>
        <p:txBody>
          <a:bodyPr/>
          <a:lstStyle/>
          <a:p>
            <a:r>
              <a:rPr lang="en-US" dirty="0"/>
              <a:t>You are given an array of numbers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arr</a:t>
            </a:r>
          </a:p>
          <a:p>
            <a:pPr lvl="1"/>
            <a:r>
              <a:rPr lang="en-US" dirty="0"/>
              <a:t>Process them one by one and produce a new array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result</a:t>
            </a:r>
          </a:p>
          <a:p>
            <a:pPr lvl="2"/>
            <a:r>
              <a:rPr lang="en-US" dirty="0"/>
              <a:t>Prepend each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negative</a:t>
            </a:r>
            <a:r>
              <a:rPr lang="en-US" dirty="0"/>
              <a:t> element at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front</a:t>
            </a:r>
            <a:r>
              <a:rPr lang="en-US" dirty="0"/>
              <a:t> of result</a:t>
            </a:r>
          </a:p>
          <a:p>
            <a:pPr lvl="2"/>
            <a:r>
              <a:rPr lang="en-US" dirty="0"/>
              <a:t>Append each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positive</a:t>
            </a:r>
            <a:r>
              <a:rPr lang="en-US" dirty="0"/>
              <a:t> (or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0</a:t>
            </a:r>
            <a:r>
              <a:rPr lang="en-US" dirty="0"/>
              <a:t>) element at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end</a:t>
            </a:r>
            <a:r>
              <a:rPr lang="en-US" dirty="0"/>
              <a:t> of result</a:t>
            </a:r>
          </a:p>
          <a:p>
            <a:pPr lvl="1"/>
            <a:r>
              <a:rPr lang="en-US" dirty="0"/>
              <a:t>Print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result</a:t>
            </a:r>
            <a:r>
              <a:rPr lang="en-US" dirty="0"/>
              <a:t> array, each element at separate line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Negative / Positive Numbers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818302" y="4518948"/>
            <a:ext cx="578236" cy="184294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7</a:t>
            </a:r>
          </a:p>
          <a:p>
            <a:pPr algn="ctr">
              <a:lnSpc>
                <a:spcPct val="9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-2</a:t>
            </a:r>
          </a:p>
          <a:p>
            <a:pPr algn="ctr">
              <a:lnSpc>
                <a:spcPct val="9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8</a:t>
            </a:r>
          </a:p>
          <a:p>
            <a:pPr algn="ctr">
              <a:lnSpc>
                <a:spcPct val="9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9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3113702" y="4518948"/>
            <a:ext cx="609600" cy="184294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-2</a:t>
            </a:r>
          </a:p>
          <a:p>
            <a:pPr algn="ctr">
              <a:lnSpc>
                <a:spcPct val="90000"/>
              </a:lnSpc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7</a:t>
            </a:r>
          </a:p>
          <a:p>
            <a:pPr algn="ctr">
              <a:lnSpc>
                <a:spcPct val="90000"/>
              </a:lnSpc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8</a:t>
            </a:r>
          </a:p>
          <a:p>
            <a:pPr algn="ctr">
              <a:lnSpc>
                <a:spcPct val="90000"/>
              </a:lnSpc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9</a:t>
            </a:r>
          </a:p>
        </p:txBody>
      </p:sp>
      <p:sp>
        <p:nvSpPr>
          <p:cNvPr id="7" name="Right Arrow 7"/>
          <p:cNvSpPr/>
          <p:nvPr/>
        </p:nvSpPr>
        <p:spPr>
          <a:xfrm>
            <a:off x="2572501" y="5267328"/>
            <a:ext cx="381000" cy="3461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5012184" y="4518948"/>
            <a:ext cx="578236" cy="184294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3</a:t>
            </a:r>
          </a:p>
          <a:p>
            <a:pPr algn="ctr">
              <a:lnSpc>
                <a:spcPct val="9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-2</a:t>
            </a:r>
          </a:p>
          <a:p>
            <a:pPr algn="ctr">
              <a:lnSpc>
                <a:spcPct val="9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0</a:t>
            </a:r>
          </a:p>
          <a:p>
            <a:pPr algn="ctr">
              <a:lnSpc>
                <a:spcPct val="9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-1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6307584" y="4518948"/>
            <a:ext cx="609600" cy="184294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-1</a:t>
            </a:r>
          </a:p>
          <a:p>
            <a:pPr algn="ctr">
              <a:lnSpc>
                <a:spcPct val="90000"/>
              </a:lnSpc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-2</a:t>
            </a:r>
          </a:p>
          <a:p>
            <a:pPr algn="ctr">
              <a:lnSpc>
                <a:spcPct val="90000"/>
              </a:lnSpc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3</a:t>
            </a:r>
          </a:p>
          <a:p>
            <a:pPr algn="ctr">
              <a:lnSpc>
                <a:spcPct val="90000"/>
              </a:lnSpc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0</a:t>
            </a:r>
          </a:p>
        </p:txBody>
      </p:sp>
      <p:sp>
        <p:nvSpPr>
          <p:cNvPr id="10" name="Right Arrow 7"/>
          <p:cNvSpPr/>
          <p:nvPr/>
        </p:nvSpPr>
        <p:spPr>
          <a:xfrm>
            <a:off x="5766383" y="5267328"/>
            <a:ext cx="381000" cy="3461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8228012" y="4518948"/>
            <a:ext cx="578236" cy="184294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-3</a:t>
            </a:r>
          </a:p>
          <a:p>
            <a:pPr algn="ctr">
              <a:lnSpc>
                <a:spcPct val="9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2</a:t>
            </a:r>
          </a:p>
          <a:p>
            <a:pPr algn="ctr">
              <a:lnSpc>
                <a:spcPct val="9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-1</a:t>
            </a:r>
          </a:p>
          <a:p>
            <a:pPr algn="ctr">
              <a:lnSpc>
                <a:spcPct val="9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0</a:t>
            </a: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9523412" y="4518948"/>
            <a:ext cx="609600" cy="184294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-1</a:t>
            </a:r>
          </a:p>
          <a:p>
            <a:pPr algn="ctr">
              <a:lnSpc>
                <a:spcPct val="90000"/>
              </a:lnSpc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-3</a:t>
            </a:r>
          </a:p>
          <a:p>
            <a:pPr algn="ctr">
              <a:lnSpc>
                <a:spcPct val="90000"/>
              </a:lnSpc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2</a:t>
            </a:r>
          </a:p>
          <a:p>
            <a:pPr algn="ctr">
              <a:lnSpc>
                <a:spcPct val="90000"/>
              </a:lnSpc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0</a:t>
            </a:r>
          </a:p>
        </p:txBody>
      </p:sp>
      <p:sp>
        <p:nvSpPr>
          <p:cNvPr id="13" name="Right Arrow 7"/>
          <p:cNvSpPr/>
          <p:nvPr/>
        </p:nvSpPr>
        <p:spPr>
          <a:xfrm>
            <a:off x="8982211" y="5267328"/>
            <a:ext cx="381000" cy="3461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1731880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Negative / Positive Numbers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822210" y="1391483"/>
            <a:ext cx="10453802" cy="424731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282575" indent="-282575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 typeface="Wingdings 2" pitchFamily="18" charset="2"/>
              <a:buNone/>
            </a:pPr>
            <a:r>
              <a:rPr lang="en-US" sz="3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function negativePositiveNumbers(arr) 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</a:pPr>
            <a:r>
              <a:rPr lang="en-US" sz="3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let result =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[]</a:t>
            </a:r>
            <a:r>
              <a:rPr lang="en-US" sz="3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; 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 typeface="Wingdings 2" pitchFamily="18" charset="2"/>
              <a:buNone/>
            </a:pPr>
            <a:r>
              <a:rPr lang="en-US" sz="3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for</a:t>
            </a:r>
            <a:r>
              <a:rPr lang="en-US" sz="3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(num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of</a:t>
            </a:r>
            <a:r>
              <a:rPr lang="en-US" sz="3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arr)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 typeface="Wingdings 2" pitchFamily="18" charset="2"/>
              <a:buNone/>
            </a:pPr>
            <a:r>
              <a:rPr lang="en-US" sz="3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  if (num &lt; 0)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 typeface="Wingdings 2" pitchFamily="18" charset="2"/>
              <a:buNone/>
            </a:pPr>
            <a:r>
              <a:rPr lang="en-US" sz="3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    result.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unshift</a:t>
            </a:r>
            <a:r>
              <a:rPr lang="en-US" sz="3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(num);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//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  <a:cs typeface="Consolas" pitchFamily="49" charset="0"/>
              </a:rPr>
              <a:t>Insert at the start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 typeface="Wingdings 2" pitchFamily="18" charset="2"/>
              <a:buNone/>
            </a:pPr>
            <a:r>
              <a:rPr lang="en-US" sz="3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  else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 typeface="Wingdings 2" pitchFamily="18" charset="2"/>
              <a:buNone/>
            </a:pPr>
            <a:r>
              <a:rPr lang="en-US" sz="3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    result.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push</a:t>
            </a:r>
            <a:r>
              <a:rPr lang="en-US" sz="3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(num);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//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  <a:cs typeface="Consolas" pitchFamily="49" charset="0"/>
              </a:rPr>
              <a:t>Append at the end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 typeface="Wingdings 2" pitchFamily="18" charset="2"/>
              <a:buNone/>
            </a:pPr>
            <a:r>
              <a:rPr lang="en-US" sz="3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console.log(result.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join</a:t>
            </a:r>
            <a:r>
              <a:rPr lang="en-US" sz="3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('\n'));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 typeface="Wingdings 2" pitchFamily="18" charset="2"/>
              <a:buNone/>
            </a:pPr>
            <a:r>
              <a:rPr lang="en-US" sz="3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}</a:t>
            </a:r>
            <a:endParaRPr lang="en-US" sz="3000" noProof="1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46213" y="6151120"/>
            <a:ext cx="9296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4172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Slicing Arrays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822210" y="1295400"/>
            <a:ext cx="10453802" cy="95410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282575" indent="-282575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 typeface="Wingdings 2" pitchFamily="18" charset="2"/>
              <a:buNone/>
            </a:pP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let nums =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[</a:t>
            </a: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'one',</a:t>
            </a:r>
            <a:r>
              <a:rPr lang="en-US" sz="2800" noProof="1">
                <a:solidFill>
                  <a:srgbClr val="FBEEDC"/>
                </a:solidFill>
                <a:cs typeface="Consolas" pitchFamily="49" charset="0"/>
              </a:rPr>
              <a:t> </a:t>
            </a: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'two',</a:t>
            </a:r>
            <a:r>
              <a:rPr lang="en-US" sz="2800" noProof="1">
                <a:solidFill>
                  <a:srgbClr val="FBEEDC"/>
                </a:solidFill>
                <a:cs typeface="Consolas" pitchFamily="49" charset="0"/>
              </a:rPr>
              <a:t> </a:t>
            </a: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'three',</a:t>
            </a:r>
            <a:r>
              <a:rPr lang="en-US" sz="2800" noProof="1">
                <a:solidFill>
                  <a:srgbClr val="FBEEDC"/>
                </a:solidFill>
                <a:cs typeface="Consolas" pitchFamily="49" charset="0"/>
              </a:rPr>
              <a:t> </a:t>
            </a: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'four'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]</a:t>
            </a: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</a:pP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console.log(nums.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join</a:t>
            </a: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('|'));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// one|two|three|four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822210" y="2559171"/>
            <a:ext cx="10453802" cy="95410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282575" indent="-282575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800"/>
              </a:spcBef>
              <a:spcAft>
                <a:spcPct val="0"/>
              </a:spcAft>
              <a:buNone/>
            </a:pP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let firstNums = nums.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slice(</a:t>
            </a: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0, 2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)</a:t>
            </a: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;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//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cs typeface="Consolas" pitchFamily="49" charset="0"/>
              </a:rPr>
              <a:t> start, end+1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</a:pP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console.log(firstNums.join('|'));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// one|two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822210" y="3850532"/>
            <a:ext cx="10453802" cy="95410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282575" indent="-282575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800"/>
              </a:spcBef>
              <a:spcAft>
                <a:spcPct val="0"/>
              </a:spcAft>
              <a:buNone/>
            </a:pP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let lastNums = nums.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slice(</a:t>
            </a: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2, 4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)</a:t>
            </a: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;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//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cs typeface="Consolas" pitchFamily="49" charset="0"/>
              </a:rPr>
              <a:t> start, end+1</a:t>
            </a:r>
            <a:endParaRPr lang="en-US" sz="2800" noProof="1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</a:pP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console.log(lastNums.join('|'));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// three|four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822210" y="5141893"/>
            <a:ext cx="10453802" cy="95410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282575" indent="-282575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800"/>
              </a:spcBef>
              <a:spcAft>
                <a:spcPct val="0"/>
              </a:spcAft>
              <a:buNone/>
            </a:pP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let midNums = nums.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slice(</a:t>
            </a: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1, 3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)</a:t>
            </a: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;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//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cs typeface="Consolas" pitchFamily="49" charset="0"/>
              </a:rPr>
              <a:t> start, end+1</a:t>
            </a:r>
            <a:endParaRPr lang="en-US" sz="2800" noProof="1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</a:pP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console.log(midNums.join('|'));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// two|three</a:t>
            </a:r>
          </a:p>
        </p:txBody>
      </p:sp>
    </p:spTree>
    <p:extLst>
      <p:ext uri="{BB962C8B-B14F-4D97-AF65-F5344CB8AC3E}">
        <p14:creationId xmlns:p14="http://schemas.microsoft.com/office/powerpoint/2010/main" val="841247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Splice: Cut </a:t>
            </a:r>
            <a:r>
              <a:rPr lang="en-US" dirty="0"/>
              <a:t>and Insert </a:t>
            </a:r>
            <a:r>
              <a:rPr lang="en-US"/>
              <a:t>Array Elements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861122" y="1295400"/>
            <a:ext cx="10453802" cy="95410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282575" indent="-282575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 typeface="Wingdings 2" pitchFamily="18" charset="2"/>
              <a:buNone/>
            </a:pP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let nums =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[</a:t>
            </a:r>
            <a:r>
              <a:rPr lang="bg-BG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5, 10, 15, 20, 25, 30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]</a:t>
            </a:r>
            <a:r>
              <a:rPr lang="bg-BG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;</a:t>
            </a:r>
            <a:endParaRPr lang="en-US" sz="2800" noProof="1">
              <a:solidFill>
                <a:srgbClr val="FBEEDC"/>
              </a:solidFill>
              <a:latin typeface="Consolas" pitchFamily="49" charset="0"/>
              <a:cs typeface="Consolas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</a:pP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console.log(nums.j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oin</a:t>
            </a: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('|'));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// 5|10|15|20|25|30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861122" y="2667000"/>
            <a:ext cx="10453802" cy="138499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282575" indent="-282575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</a:pP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let mid = nums.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splice(</a:t>
            </a: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2, 3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)</a:t>
            </a: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;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//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cs typeface="Consolas" pitchFamily="49" charset="0"/>
              </a:rPr>
              <a:t>start, delete-count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</a:pP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console.log(mid.join('|'));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// 15|20|25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</a:pP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console.log(nums.join('|'));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// 5|10|30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861122" y="4469488"/>
            <a:ext cx="10453802" cy="181588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282575" indent="-282575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</a:pP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nums =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[</a:t>
            </a:r>
            <a:r>
              <a:rPr lang="bg-BG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5, 10, 15, 20, 25, 30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]</a:t>
            </a:r>
            <a:r>
              <a:rPr lang="bg-BG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;</a:t>
            </a:r>
            <a:endParaRPr lang="en-US" sz="2800" noProof="1">
              <a:solidFill>
                <a:srgbClr val="FBEEDC"/>
              </a:solidFill>
              <a:latin typeface="Consolas" pitchFamily="49" charset="0"/>
              <a:cs typeface="Consolas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</a:pP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nums.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splice(</a:t>
            </a: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3, 2, "twenty", "twenty-five"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)</a:t>
            </a: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</a:pP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console.log(nums.join('|'));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</a:pP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// 5|10|15|twenty|twenty-five|30</a:t>
            </a:r>
          </a:p>
        </p:txBody>
      </p:sp>
    </p:spTree>
    <p:extLst>
      <p:ext uri="{BB962C8B-B14F-4D97-AF65-F5344CB8AC3E}">
        <p14:creationId xmlns:p14="http://schemas.microsoft.com/office/powerpoint/2010/main" val="1901327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8494799" cy="55703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You are given an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array of numbers</a:t>
            </a:r>
          </a:p>
          <a:p>
            <a:pPr lvl="1">
              <a:lnSpc>
                <a:spcPct val="100000"/>
              </a:lnSpc>
            </a:pPr>
            <a:r>
              <a:rPr lang="en-US" sz="3000" dirty="0"/>
              <a:t>The first element holds an integer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k</a:t>
            </a:r>
          </a:p>
          <a:p>
            <a:pPr lvl="1">
              <a:lnSpc>
                <a:spcPct val="100000"/>
              </a:lnSpc>
            </a:pPr>
            <a:r>
              <a:rPr lang="en-US" sz="3000" dirty="0"/>
              <a:t>Print the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first</a:t>
            </a:r>
            <a:r>
              <a:rPr lang="en-US" sz="3000" dirty="0"/>
              <a:t>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k</a:t>
            </a:r>
            <a:r>
              <a:rPr lang="en-US" sz="3000" dirty="0"/>
              <a:t> and the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last</a:t>
            </a:r>
            <a:r>
              <a:rPr lang="en-US" sz="3000" dirty="0"/>
              <a:t>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k</a:t>
            </a:r>
            <a:r>
              <a:rPr lang="en-US" sz="3000" dirty="0"/>
              <a:t> from the other elements in the array (space separated)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First and Last K Numbers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188176" y="951688"/>
            <a:ext cx="578236" cy="184294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2</a:t>
            </a:r>
          </a:p>
          <a:p>
            <a:pPr algn="ctr">
              <a:lnSpc>
                <a:spcPct val="90000"/>
              </a:lnSpc>
              <a:spcBef>
                <a:spcPts val="1200"/>
              </a:spcBef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7</a:t>
            </a:r>
          </a:p>
          <a:p>
            <a:pPr algn="ctr">
              <a:lnSpc>
                <a:spcPct val="9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8</a:t>
            </a:r>
          </a:p>
          <a:p>
            <a:pPr algn="ctr">
              <a:lnSpc>
                <a:spcPct val="9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9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0483576" y="1349550"/>
            <a:ext cx="1082836" cy="104721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7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anose="020B0604020202020204" pitchFamily="34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8</a:t>
            </a:r>
          </a:p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8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anose="020B0604020202020204" pitchFamily="34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9</a:t>
            </a:r>
            <a:endParaRPr lang="it-IT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ight Arrow 7"/>
          <p:cNvSpPr/>
          <p:nvPr/>
        </p:nvSpPr>
        <p:spPr>
          <a:xfrm>
            <a:off x="9942375" y="1700068"/>
            <a:ext cx="381000" cy="3461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9188176" y="2970176"/>
            <a:ext cx="578236" cy="227186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3</a:t>
            </a:r>
          </a:p>
          <a:p>
            <a:pPr algn="ctr">
              <a:lnSpc>
                <a:spcPct val="90000"/>
              </a:lnSpc>
              <a:spcBef>
                <a:spcPts val="1200"/>
              </a:spcBef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6</a:t>
            </a:r>
          </a:p>
          <a:p>
            <a:pPr algn="ctr">
              <a:lnSpc>
                <a:spcPct val="9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7</a:t>
            </a:r>
          </a:p>
          <a:p>
            <a:pPr algn="ctr">
              <a:lnSpc>
                <a:spcPct val="9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8</a:t>
            </a:r>
          </a:p>
          <a:p>
            <a:pPr algn="ctr">
              <a:lnSpc>
                <a:spcPct val="9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9</a:t>
            </a: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10483576" y="3582498"/>
            <a:ext cx="1082836" cy="104721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6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anose="020B0604020202020204" pitchFamily="34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7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anose="020B0604020202020204" pitchFamily="34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8</a:t>
            </a:r>
          </a:p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7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anose="020B0604020202020204" pitchFamily="34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8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anose="020B0604020202020204" pitchFamily="34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9</a:t>
            </a:r>
            <a:endParaRPr lang="it-IT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6" name="Right Arrow 7"/>
          <p:cNvSpPr/>
          <p:nvPr/>
        </p:nvSpPr>
        <p:spPr>
          <a:xfrm>
            <a:off x="9942375" y="3933016"/>
            <a:ext cx="381000" cy="3461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9188176" y="5428160"/>
            <a:ext cx="578236" cy="104721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</a:t>
            </a:r>
          </a:p>
          <a:p>
            <a:pPr algn="ctr">
              <a:lnSpc>
                <a:spcPct val="90000"/>
              </a:lnSpc>
              <a:spcBef>
                <a:spcPts val="1200"/>
              </a:spcBef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5</a:t>
            </a:r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10483576" y="5428160"/>
            <a:ext cx="1082836" cy="104721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5</a:t>
            </a:r>
          </a:p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5</a:t>
            </a:r>
            <a:endParaRPr lang="it-IT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9" name="Right Arrow 7"/>
          <p:cNvSpPr/>
          <p:nvPr/>
        </p:nvSpPr>
        <p:spPr>
          <a:xfrm>
            <a:off x="9942375" y="5778678"/>
            <a:ext cx="381000" cy="3461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0" name="Content Placeholder 2"/>
          <p:cNvSpPr txBox="1">
            <a:spLocks/>
          </p:cNvSpPr>
          <p:nvPr/>
        </p:nvSpPr>
        <p:spPr>
          <a:xfrm>
            <a:off x="668863" y="3469696"/>
            <a:ext cx="8137637" cy="267765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282575" indent="-282575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 typeface="Wingdings 2" pitchFamily="18" charset="2"/>
              <a:buNone/>
            </a:pP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function firstLastKElements(arr) 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 typeface="Wingdings 2" pitchFamily="18" charset="2"/>
              <a:buNone/>
            </a:pP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let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k</a:t>
            </a: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= arr.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shift()</a:t>
            </a: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 typeface="Wingdings 2" pitchFamily="18" charset="2"/>
              <a:buNone/>
            </a:pP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console.log(arr.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slice</a:t>
            </a: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(0,</a:t>
            </a:r>
            <a:r>
              <a:rPr lang="en-US" sz="2800" noProof="1">
                <a:solidFill>
                  <a:srgbClr val="FBEEDC"/>
                </a:solidFill>
                <a:cs typeface="Consolas" pitchFamily="49" charset="0"/>
              </a:rPr>
              <a:t>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k</a:t>
            </a: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).join('</a:t>
            </a:r>
            <a:r>
              <a:rPr lang="en-US" sz="2800" noProof="1">
                <a:solidFill>
                  <a:srgbClr val="FBEEDC"/>
                </a:solidFill>
                <a:cs typeface="Consolas" pitchFamily="49" charset="0"/>
              </a:rPr>
              <a:t> </a:t>
            </a: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'));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</a:pP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console.log(arr.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slice</a:t>
            </a: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(arr.length-k,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</a:pP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  arr.length).join(' '));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</a:pP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}</a:t>
            </a:r>
            <a:endParaRPr lang="en-US" sz="2800" noProof="1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68864" y="6255257"/>
            <a:ext cx="813763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/>
              <a:t>Check your solution here: </a:t>
            </a:r>
            <a:r>
              <a:rPr lang="en-US" sz="2200" dirty="0">
                <a:hlinkClick r:id="rId2"/>
              </a:rPr>
              <a:t>https://judge.softuni.bg/Contests/311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021365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Arrays is JavaScript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Array Operations</a:t>
            </a:r>
          </a:p>
          <a:p>
            <a:pPr marL="761946" lvl="1" indent="-457200">
              <a:lnSpc>
                <a:spcPct val="120000"/>
              </a:lnSpc>
            </a:pPr>
            <a:r>
              <a:rPr lang="en-US" dirty="0"/>
              <a:t>Iteration over Arrays</a:t>
            </a:r>
          </a:p>
          <a:p>
            <a:pPr marL="761946" lvl="1" indent="-457200">
              <a:lnSpc>
                <a:spcPct val="120000"/>
              </a:lnSpc>
            </a:pPr>
            <a:r>
              <a:rPr lang="en-US" dirty="0"/>
              <a:t>Push, Pop, Shift, Slice, Join, … </a:t>
            </a:r>
          </a:p>
          <a:p>
            <a:pPr marL="761946" lvl="1" indent="-457200">
              <a:lnSpc>
                <a:spcPct val="120000"/>
              </a:lnSpc>
            </a:pPr>
            <a:r>
              <a:rPr lang="en-US" dirty="0"/>
              <a:t>Sorting Arrays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Matrices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026" name="Picture 2" descr="http://www.graphicsfuel.com/wp-content/uploads/2012/07/books-icon-51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08262" y="1374496"/>
            <a:ext cx="2045212" cy="204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3212" y="1562576"/>
            <a:ext cx="3574938" cy="46096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7723" y="4211770"/>
            <a:ext cx="1760965" cy="176096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397262">
            <a:off x="10150719" y="1440321"/>
            <a:ext cx="1211868" cy="1211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291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92753"/>
            <a:ext cx="5093961" cy="5570355"/>
          </a:xfrm>
        </p:spPr>
        <p:txBody>
          <a:bodyPr>
            <a:normAutofit/>
          </a:bodyPr>
          <a:lstStyle/>
          <a:p>
            <a:r>
              <a:rPr lang="en-US" sz="3300" dirty="0"/>
              <a:t>Take two integers </a:t>
            </a:r>
            <a:r>
              <a:rPr lang="en-US" sz="33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en-US" sz="3300" dirty="0"/>
              <a:t> and </a:t>
            </a:r>
            <a:r>
              <a:rPr lang="en-US" sz="33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k</a:t>
            </a:r>
            <a:endParaRPr lang="en-US" sz="3300" dirty="0"/>
          </a:p>
          <a:p>
            <a:r>
              <a:rPr lang="en-US" sz="3300" dirty="0"/>
              <a:t>Generate and print the following </a:t>
            </a:r>
            <a:r>
              <a:rPr lang="en-US" sz="3300" dirty="0">
                <a:solidFill>
                  <a:schemeClr val="tx2">
                    <a:lumMod val="75000"/>
                  </a:schemeClr>
                </a:solidFill>
              </a:rPr>
              <a:t>sequence</a:t>
            </a:r>
            <a:r>
              <a:rPr lang="en-US" sz="3300" dirty="0"/>
              <a:t>:</a:t>
            </a:r>
          </a:p>
          <a:p>
            <a:pPr lvl="1"/>
            <a:r>
              <a:rPr lang="en-US" sz="3000" dirty="0"/>
              <a:t>The first element is: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1</a:t>
            </a:r>
          </a:p>
          <a:p>
            <a:pPr lvl="1"/>
            <a:r>
              <a:rPr lang="en-US" sz="3000" dirty="0"/>
              <a:t>All other elements =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sum of the previous</a:t>
            </a:r>
            <a:r>
              <a:rPr lang="en-US" sz="3000" dirty="0"/>
              <a:t>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k</a:t>
            </a:r>
            <a:r>
              <a:rPr lang="en-US" sz="3000" dirty="0"/>
              <a:t> elements</a:t>
            </a:r>
          </a:p>
          <a:p>
            <a:r>
              <a:rPr lang="en-US" sz="3300" dirty="0"/>
              <a:t>Example: </a:t>
            </a:r>
            <a:r>
              <a:rPr lang="en-US" sz="33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en-US" sz="3300" dirty="0"/>
              <a:t> = </a:t>
            </a:r>
            <a:r>
              <a:rPr lang="en-US" sz="3300" dirty="0">
                <a:solidFill>
                  <a:schemeClr val="tx2">
                    <a:lumMod val="75000"/>
                  </a:schemeClr>
                </a:solidFill>
              </a:rPr>
              <a:t>9</a:t>
            </a:r>
            <a:r>
              <a:rPr lang="en-US" sz="3300" dirty="0"/>
              <a:t>, </a:t>
            </a:r>
            <a:r>
              <a:rPr lang="en-US" sz="33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k</a:t>
            </a:r>
            <a:r>
              <a:rPr lang="en-US" sz="3300" dirty="0"/>
              <a:t> = </a:t>
            </a:r>
            <a:r>
              <a:rPr lang="en-US" sz="3300" dirty="0">
                <a:solidFill>
                  <a:schemeClr val="tx2">
                    <a:lumMod val="75000"/>
                  </a:schemeClr>
                </a:solidFill>
              </a:rPr>
              <a:t>5</a:t>
            </a:r>
          </a:p>
          <a:p>
            <a:pPr lvl="1"/>
            <a:r>
              <a:rPr lang="en-US" sz="3000" dirty="0"/>
              <a:t>120 = 4 + 8 + 16 + 31 + 61</a:t>
            </a:r>
            <a:endParaRPr lang="en-US" sz="30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Sum Last K Numbers Sequence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637212" y="1313232"/>
            <a:ext cx="599825" cy="99060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algn="ctr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</a:t>
            </a:r>
          </a:p>
          <a:p>
            <a:pPr algn="ctr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</a:p>
        </p:txBody>
      </p:sp>
      <p:sp>
        <p:nvSpPr>
          <p:cNvPr id="6" name="Right Arrow 5"/>
          <p:cNvSpPr/>
          <p:nvPr/>
        </p:nvSpPr>
        <p:spPr>
          <a:xfrm>
            <a:off x="6417758" y="1654644"/>
            <a:ext cx="381000" cy="3077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932614" y="1313231"/>
            <a:ext cx="4529220" cy="99060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Sequence:</a:t>
            </a:r>
          </a:p>
          <a:p>
            <a:pPr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1 1 2 4 7 13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5637212" y="2608632"/>
            <a:ext cx="599825" cy="99060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algn="ctr"/>
            <a:r>
              <a:rPr lang="en-US" sz="28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8</a:t>
            </a:r>
          </a:p>
          <a:p>
            <a:pPr algn="ctr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</a:p>
        </p:txBody>
      </p:sp>
      <p:sp>
        <p:nvSpPr>
          <p:cNvPr id="9" name="Right Arrow 8"/>
          <p:cNvSpPr/>
          <p:nvPr/>
        </p:nvSpPr>
        <p:spPr>
          <a:xfrm>
            <a:off x="6417758" y="2950044"/>
            <a:ext cx="381000" cy="3077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6932614" y="2608631"/>
            <a:ext cx="4529220" cy="99060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Sequence:</a:t>
            </a:r>
          </a:p>
          <a:p>
            <a:pPr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1 1 2 3 5 8 13 21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5637212" y="3892075"/>
            <a:ext cx="599825" cy="99060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algn="ctr"/>
            <a:r>
              <a:rPr lang="en-US" sz="28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9</a:t>
            </a:r>
          </a:p>
          <a:p>
            <a:pPr algn="ctr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</a:p>
        </p:txBody>
      </p:sp>
      <p:sp>
        <p:nvSpPr>
          <p:cNvPr id="12" name="Right Arrow 11"/>
          <p:cNvSpPr/>
          <p:nvPr/>
        </p:nvSpPr>
        <p:spPr>
          <a:xfrm>
            <a:off x="6417758" y="4233487"/>
            <a:ext cx="381000" cy="3077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6932614" y="3892074"/>
            <a:ext cx="4529220" cy="99060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Sequence:</a:t>
            </a:r>
          </a:p>
          <a:p>
            <a:pPr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1 1 2 4 8 16 31 61 120</a:t>
            </a:r>
          </a:p>
        </p:txBody>
      </p:sp>
      <p:grpSp>
        <p:nvGrpSpPr>
          <p:cNvPr id="32" name="Group 31"/>
          <p:cNvGrpSpPr/>
          <p:nvPr/>
        </p:nvGrpSpPr>
        <p:grpSpPr>
          <a:xfrm>
            <a:off x="6932614" y="4991896"/>
            <a:ext cx="4529220" cy="981300"/>
            <a:chOff x="6932614" y="5050264"/>
            <a:chExt cx="4529220" cy="981300"/>
          </a:xfrm>
        </p:grpSpPr>
        <p:sp>
          <p:nvSpPr>
            <p:cNvPr id="17" name="Rectangle 16"/>
            <p:cNvSpPr/>
            <p:nvPr/>
          </p:nvSpPr>
          <p:spPr>
            <a:xfrm>
              <a:off x="8119283" y="5498164"/>
              <a:ext cx="2533483" cy="5334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>
              <a:noAutofit/>
            </a:bodyPr>
            <a:lstStyle/>
            <a:p>
              <a:endParaRPr lang="en-US" sz="2800"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0652766" y="5498164"/>
              <a:ext cx="809068" cy="5334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>
              <a:noAutofit/>
            </a:bodyPr>
            <a:lstStyle/>
            <a:p>
              <a:endParaRPr lang="en-US" sz="2800"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5" name="Rectangle 14"/>
            <p:cNvSpPr>
              <a:spLocks noChangeArrowheads="1"/>
            </p:cNvSpPr>
            <p:nvPr/>
          </p:nvSpPr>
          <p:spPr bwMode="auto">
            <a:xfrm>
              <a:off x="6932614" y="5498164"/>
              <a:ext cx="4529220" cy="5334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>
              <a:noAutofit/>
            </a:bodyPr>
            <a:lstStyle/>
            <a:p>
              <a:pPr>
                <a:spcAft>
                  <a:spcPts val="0"/>
                </a:spcAft>
              </a:pP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1 1 2 </a:t>
              </a:r>
              <a:r>
                <a:rPr lang="en-US" sz="2800" b="1" noProof="1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4 8 16 31 61 </a:t>
              </a:r>
              <a:r>
                <a:rPr lang="en-US" sz="2800" b="1" noProof="1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120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9935726" y="5050264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2">
                      <a:lumMod val="90000"/>
                    </a:schemeClr>
                  </a:solidFill>
                </a:rPr>
                <a:t>+</a:t>
              </a:r>
            </a:p>
          </p:txBody>
        </p:sp>
        <p:cxnSp>
          <p:nvCxnSpPr>
            <p:cNvPr id="21" name="Curved Connector 20"/>
            <p:cNvCxnSpPr>
              <a:stCxn id="15" idx="0"/>
              <a:endCxn id="14" idx="0"/>
            </p:cNvCxnSpPr>
            <p:nvPr/>
          </p:nvCxnSpPr>
          <p:spPr>
            <a:xfrm rot="5400000" flipH="1" flipV="1">
              <a:off x="10127262" y="4568126"/>
              <a:ext cx="12700" cy="1860076"/>
            </a:xfrm>
            <a:prstGeom prst="curvedConnector3">
              <a:avLst>
                <a:gd name="adj1" fmla="val 2942858"/>
              </a:avLst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/>
          <p:cNvSpPr txBox="1"/>
          <p:nvPr/>
        </p:nvSpPr>
        <p:spPr>
          <a:xfrm>
            <a:off x="1446213" y="6152744"/>
            <a:ext cx="9296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9418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Sum Last K Numbers Sequence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60412" y="1267195"/>
            <a:ext cx="10668002" cy="468087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900" dirty="0"/>
              <a:t>function sumLastKNumbersSequence(</a:t>
            </a:r>
            <a:r>
              <a:rPr lang="en-US" sz="2900" dirty="0">
                <a:solidFill>
                  <a:schemeClr val="tx2">
                    <a:lumMod val="75000"/>
                  </a:schemeClr>
                </a:solidFill>
              </a:rPr>
              <a:t>n</a:t>
            </a:r>
            <a:r>
              <a:rPr lang="en-US" sz="2900" dirty="0"/>
              <a:t>,</a:t>
            </a:r>
            <a:r>
              <a:rPr lang="en-US" sz="2900" dirty="0">
                <a:latin typeface="+mn-lt"/>
              </a:rPr>
              <a:t> </a:t>
            </a:r>
            <a:r>
              <a:rPr lang="en-US" sz="2900" dirty="0">
                <a:solidFill>
                  <a:schemeClr val="tx2">
                    <a:lumMod val="75000"/>
                  </a:schemeClr>
                </a:solidFill>
              </a:rPr>
              <a:t>k</a:t>
            </a:r>
            <a:r>
              <a:rPr lang="en-US" sz="2900" dirty="0"/>
              <a:t>) {</a:t>
            </a:r>
          </a:p>
          <a:p>
            <a:r>
              <a:rPr lang="en-US" sz="2900" dirty="0"/>
              <a:t>  let </a:t>
            </a:r>
            <a:r>
              <a:rPr lang="en-US" sz="2900" dirty="0">
                <a:solidFill>
                  <a:schemeClr val="tx2">
                    <a:lumMod val="75000"/>
                  </a:schemeClr>
                </a:solidFill>
              </a:rPr>
              <a:t>seq</a:t>
            </a:r>
            <a:r>
              <a:rPr lang="en-US" sz="2900" dirty="0"/>
              <a:t> = </a:t>
            </a:r>
            <a:r>
              <a:rPr lang="en-US" sz="2900" dirty="0">
                <a:solidFill>
                  <a:schemeClr val="tx2">
                    <a:lumMod val="75000"/>
                  </a:schemeClr>
                </a:solidFill>
              </a:rPr>
              <a:t>[1]</a:t>
            </a:r>
            <a:r>
              <a:rPr lang="en-US" sz="2900" dirty="0"/>
              <a:t>;</a:t>
            </a:r>
          </a:p>
          <a:p>
            <a:r>
              <a:rPr lang="en-US" sz="2900" dirty="0"/>
              <a:t>  for (let </a:t>
            </a:r>
            <a:r>
              <a:rPr lang="en-US" sz="2900" dirty="0">
                <a:solidFill>
                  <a:schemeClr val="tx2">
                    <a:lumMod val="75000"/>
                  </a:schemeClr>
                </a:solidFill>
              </a:rPr>
              <a:t>current </a:t>
            </a:r>
            <a:r>
              <a:rPr lang="en-US" sz="2900" dirty="0"/>
              <a:t>= </a:t>
            </a:r>
            <a:r>
              <a:rPr lang="en-US" sz="2900" dirty="0">
                <a:solidFill>
                  <a:schemeClr val="tx2">
                    <a:lumMod val="75000"/>
                  </a:schemeClr>
                </a:solidFill>
              </a:rPr>
              <a:t>1</a:t>
            </a:r>
            <a:r>
              <a:rPr lang="en-US" sz="2900" dirty="0"/>
              <a:t>; </a:t>
            </a:r>
            <a:r>
              <a:rPr lang="en-US" sz="2900" dirty="0">
                <a:solidFill>
                  <a:schemeClr val="tx2">
                    <a:lumMod val="75000"/>
                  </a:schemeClr>
                </a:solidFill>
              </a:rPr>
              <a:t>current </a:t>
            </a:r>
            <a:r>
              <a:rPr lang="en-US" sz="2900" dirty="0"/>
              <a:t>&lt; </a:t>
            </a:r>
            <a:r>
              <a:rPr lang="en-US" sz="2900" dirty="0">
                <a:solidFill>
                  <a:schemeClr val="tx2">
                    <a:lumMod val="75000"/>
                  </a:schemeClr>
                </a:solidFill>
              </a:rPr>
              <a:t>n</a:t>
            </a:r>
            <a:r>
              <a:rPr lang="en-US" sz="2900" dirty="0"/>
              <a:t>; </a:t>
            </a:r>
            <a:r>
              <a:rPr lang="en-US" sz="2900" dirty="0">
                <a:solidFill>
                  <a:schemeClr val="tx2">
                    <a:lumMod val="75000"/>
                  </a:schemeClr>
                </a:solidFill>
              </a:rPr>
              <a:t>current</a:t>
            </a:r>
            <a:r>
              <a:rPr lang="en-US" sz="2900" dirty="0"/>
              <a:t>++) {</a:t>
            </a:r>
          </a:p>
          <a:p>
            <a:r>
              <a:rPr lang="en-US" sz="2900" dirty="0"/>
              <a:t>    let </a:t>
            </a:r>
            <a:r>
              <a:rPr lang="en-US" sz="2900" dirty="0">
                <a:solidFill>
                  <a:schemeClr val="tx2">
                    <a:lumMod val="75000"/>
                  </a:schemeClr>
                </a:solidFill>
              </a:rPr>
              <a:t>start</a:t>
            </a:r>
            <a:r>
              <a:rPr lang="en-US" sz="2900" dirty="0"/>
              <a:t> = Math.max(0, </a:t>
            </a:r>
            <a:r>
              <a:rPr lang="en-US" sz="2900" dirty="0">
                <a:solidFill>
                  <a:schemeClr val="tx2">
                    <a:lumMod val="75000"/>
                  </a:schemeClr>
                </a:solidFill>
              </a:rPr>
              <a:t>current </a:t>
            </a:r>
            <a:r>
              <a:rPr lang="en-US" sz="2900" dirty="0"/>
              <a:t>- </a:t>
            </a:r>
            <a:r>
              <a:rPr lang="en-US" sz="2900" dirty="0">
                <a:solidFill>
                  <a:schemeClr val="tx2">
                    <a:lumMod val="75000"/>
                  </a:schemeClr>
                </a:solidFill>
              </a:rPr>
              <a:t>k</a:t>
            </a:r>
            <a:r>
              <a:rPr lang="en-US" sz="2900" dirty="0"/>
              <a:t>);</a:t>
            </a:r>
          </a:p>
          <a:p>
            <a:r>
              <a:rPr lang="en-US" sz="2900" dirty="0"/>
              <a:t>    let </a:t>
            </a:r>
            <a:r>
              <a:rPr lang="en-US" sz="2900" dirty="0">
                <a:solidFill>
                  <a:schemeClr val="tx2">
                    <a:lumMod val="75000"/>
                  </a:schemeClr>
                </a:solidFill>
              </a:rPr>
              <a:t>end</a:t>
            </a:r>
            <a:r>
              <a:rPr lang="en-US" sz="2900" dirty="0"/>
              <a:t> = </a:t>
            </a:r>
            <a:r>
              <a:rPr lang="en-US" sz="2900" dirty="0">
                <a:solidFill>
                  <a:schemeClr val="tx2">
                    <a:lumMod val="75000"/>
                  </a:schemeClr>
                </a:solidFill>
              </a:rPr>
              <a:t>current </a:t>
            </a:r>
            <a:r>
              <a:rPr lang="en-US" sz="2900" dirty="0"/>
              <a:t>- </a:t>
            </a:r>
            <a:r>
              <a:rPr lang="en-US" sz="2900" dirty="0">
                <a:solidFill>
                  <a:schemeClr val="tx2">
                    <a:lumMod val="75000"/>
                  </a:schemeClr>
                </a:solidFill>
              </a:rPr>
              <a:t>1</a:t>
            </a:r>
            <a:r>
              <a:rPr lang="en-US" sz="2900" dirty="0"/>
              <a:t>;</a:t>
            </a:r>
          </a:p>
          <a:p>
            <a:r>
              <a:rPr lang="en-US" sz="2900" dirty="0"/>
              <a:t>    let </a:t>
            </a:r>
            <a:r>
              <a:rPr lang="en-US" sz="2900" dirty="0">
                <a:solidFill>
                  <a:schemeClr val="tx2">
                    <a:lumMod val="75000"/>
                  </a:schemeClr>
                </a:solidFill>
              </a:rPr>
              <a:t>sum</a:t>
            </a:r>
            <a:r>
              <a:rPr lang="en-US" sz="2900" dirty="0"/>
              <a:t> = </a:t>
            </a:r>
            <a:r>
              <a:rPr lang="en-US" sz="2900" dirty="0">
                <a:solidFill>
                  <a:schemeClr val="tx2">
                    <a:lumMod val="75000"/>
                  </a:schemeClr>
                </a:solidFill>
              </a:rPr>
              <a:t>// TODO:</a:t>
            </a:r>
            <a:r>
              <a:rPr lang="en-US" sz="29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 sum the values of </a:t>
            </a:r>
            <a:r>
              <a:rPr lang="en-US" sz="2900" dirty="0">
                <a:solidFill>
                  <a:schemeClr val="tx2">
                    <a:lumMod val="75000"/>
                  </a:schemeClr>
                </a:solidFill>
              </a:rPr>
              <a:t>seq</a:t>
            </a:r>
            <a:r>
              <a:rPr lang="en-US" sz="29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[</a:t>
            </a:r>
            <a:r>
              <a:rPr lang="en-US" sz="2900" dirty="0">
                <a:solidFill>
                  <a:schemeClr val="tx2">
                    <a:lumMod val="75000"/>
                  </a:schemeClr>
                </a:solidFill>
              </a:rPr>
              <a:t>start</a:t>
            </a:r>
            <a:r>
              <a:rPr lang="en-US" sz="29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 … </a:t>
            </a:r>
            <a:r>
              <a:rPr lang="en-US" sz="2900" dirty="0">
                <a:solidFill>
                  <a:schemeClr val="tx2">
                    <a:lumMod val="75000"/>
                  </a:schemeClr>
                </a:solidFill>
              </a:rPr>
              <a:t>end</a:t>
            </a:r>
            <a:r>
              <a:rPr lang="en-US" sz="29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]</a:t>
            </a:r>
          </a:p>
          <a:p>
            <a:r>
              <a:rPr lang="en-US" sz="2900" dirty="0"/>
              <a:t>    </a:t>
            </a:r>
            <a:r>
              <a:rPr lang="en-US" sz="2900" dirty="0">
                <a:solidFill>
                  <a:schemeClr val="tx2">
                    <a:lumMod val="75000"/>
                  </a:schemeClr>
                </a:solidFill>
              </a:rPr>
              <a:t>seq</a:t>
            </a:r>
            <a:r>
              <a:rPr lang="en-US" sz="2900" dirty="0"/>
              <a:t>[current] = </a:t>
            </a:r>
            <a:r>
              <a:rPr lang="en-US" sz="2900" dirty="0">
                <a:solidFill>
                  <a:schemeClr val="tx2">
                    <a:lumMod val="75000"/>
                  </a:schemeClr>
                </a:solidFill>
              </a:rPr>
              <a:t>sum</a:t>
            </a:r>
            <a:r>
              <a:rPr lang="en-US" sz="2900" dirty="0"/>
              <a:t>;</a:t>
            </a:r>
          </a:p>
          <a:p>
            <a:r>
              <a:rPr lang="en-US" sz="2900" dirty="0"/>
              <a:t>  }</a:t>
            </a:r>
          </a:p>
          <a:p>
            <a:r>
              <a:rPr lang="en-US" sz="2900" dirty="0"/>
              <a:t>  console.log(</a:t>
            </a:r>
            <a:r>
              <a:rPr lang="en-US" sz="2900" dirty="0">
                <a:solidFill>
                  <a:schemeClr val="tx2">
                    <a:lumMod val="75000"/>
                  </a:schemeClr>
                </a:solidFill>
              </a:rPr>
              <a:t>seq</a:t>
            </a:r>
            <a:r>
              <a:rPr lang="en-US" sz="2900" dirty="0"/>
              <a:t>.join(' '));</a:t>
            </a:r>
          </a:p>
          <a:p>
            <a:r>
              <a:rPr lang="en-US" sz="2900" dirty="0"/>
              <a:t>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46213" y="6152744"/>
            <a:ext cx="9296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6091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Filtering and Transforming Elements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822210" y="1199744"/>
            <a:ext cx="10453802" cy="95410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282575" indent="-282575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 typeface="Wingdings 2" pitchFamily="18" charset="2"/>
              <a:buNone/>
            </a:pP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let nums =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[</a:t>
            </a: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'one',</a:t>
            </a:r>
            <a:r>
              <a:rPr lang="en-US" sz="2800" noProof="1">
                <a:solidFill>
                  <a:srgbClr val="FBEEDC"/>
                </a:solidFill>
                <a:cs typeface="Consolas" pitchFamily="49" charset="0"/>
              </a:rPr>
              <a:t> </a:t>
            </a: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'two',</a:t>
            </a:r>
            <a:r>
              <a:rPr lang="en-US" sz="2800" noProof="1">
                <a:solidFill>
                  <a:srgbClr val="FBEEDC"/>
                </a:solidFill>
                <a:cs typeface="Consolas" pitchFamily="49" charset="0"/>
              </a:rPr>
              <a:t> </a:t>
            </a: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'three',</a:t>
            </a:r>
            <a:r>
              <a:rPr lang="en-US" sz="2800" noProof="1">
                <a:solidFill>
                  <a:srgbClr val="FBEEDC"/>
                </a:solidFill>
                <a:cs typeface="Consolas" pitchFamily="49" charset="0"/>
              </a:rPr>
              <a:t> </a:t>
            </a: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'four'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]</a:t>
            </a: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</a:pP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console.log(nums.join('|'));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// one|two|three|four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822210" y="2463515"/>
            <a:ext cx="10453802" cy="138499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282575" indent="-282575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</a:pP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let filteredNums =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</a:pP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nums.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filter(</a:t>
            </a: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x =&gt; x.startsWith('t')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)</a:t>
            </a: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;</a:t>
            </a:r>
            <a:endParaRPr lang="en-US" sz="2800" noProof="1">
              <a:solidFill>
                <a:schemeClr val="tx2">
                  <a:lumMod val="75000"/>
                </a:schemeClr>
              </a:solidFill>
              <a:cs typeface="Consolas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</a:pP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console.log(filteredNums.join('|'));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// two|three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822210" y="4162639"/>
            <a:ext cx="10453802" cy="95410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282575" indent="-282575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</a:pP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let lengths = nums.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map(</a:t>
            </a: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x =&gt; x.length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)</a:t>
            </a: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;</a:t>
            </a:r>
            <a:endParaRPr lang="en-US" sz="2800" noProof="1">
              <a:solidFill>
                <a:schemeClr val="tx2">
                  <a:lumMod val="75000"/>
                </a:schemeClr>
              </a:solidFill>
              <a:cs typeface="Consolas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</a:pP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console.log(lengths.join('|'));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// 3|3|5|4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822210" y="5430875"/>
            <a:ext cx="10453802" cy="95410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282575" indent="-282575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</a:pP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let lengths = nums.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map(</a:t>
            </a: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x =&gt; [x.length, x[0]]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)</a:t>
            </a: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;</a:t>
            </a:r>
            <a:endParaRPr lang="en-US" sz="2800" noProof="1">
              <a:solidFill>
                <a:schemeClr val="tx2">
                  <a:lumMod val="75000"/>
                </a:schemeClr>
              </a:solidFill>
              <a:cs typeface="Consolas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</a:pP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console.log(lengths.join('|'));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// 3,o|3,t|5,t|4,f</a:t>
            </a:r>
          </a:p>
        </p:txBody>
      </p:sp>
    </p:spTree>
    <p:extLst>
      <p:ext uri="{BB962C8B-B14F-4D97-AF65-F5344CB8AC3E}">
        <p14:creationId xmlns:p14="http://schemas.microsoft.com/office/powerpoint/2010/main" val="3912284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35245"/>
            <a:ext cx="8494799" cy="55703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You are given an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array of numbers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Print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odd</a:t>
            </a:r>
            <a:r>
              <a:rPr lang="en-US" dirty="0"/>
              <a:t> numbers,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doubled</a:t>
            </a:r>
            <a:r>
              <a:rPr lang="en-US" dirty="0"/>
              <a:t>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reversed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Process Odd Numbers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827751" y="1157140"/>
            <a:ext cx="710061" cy="166226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10</a:t>
            </a:r>
          </a:p>
          <a:p>
            <a:pPr algn="ctr">
              <a:lnSpc>
                <a:spcPct val="90000"/>
              </a:lnSpc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15</a:t>
            </a:r>
          </a:p>
          <a:p>
            <a:pPr algn="ctr">
              <a:lnSpc>
                <a:spcPct val="9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20</a:t>
            </a:r>
          </a:p>
          <a:p>
            <a:pPr algn="ctr">
              <a:lnSpc>
                <a:spcPct val="90000"/>
              </a:lnSpc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25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0254976" y="1715312"/>
            <a:ext cx="1325836" cy="54591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50 30</a:t>
            </a:r>
            <a:endParaRPr lang="it-IT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ight Arrow 7"/>
          <p:cNvSpPr/>
          <p:nvPr/>
        </p:nvSpPr>
        <p:spPr>
          <a:xfrm>
            <a:off x="9713775" y="1815180"/>
            <a:ext cx="381000" cy="3461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0" name="Content Placeholder 2"/>
          <p:cNvSpPr txBox="1">
            <a:spLocks/>
          </p:cNvSpPr>
          <p:nvPr/>
        </p:nvSpPr>
        <p:spPr>
          <a:xfrm>
            <a:off x="790152" y="2629712"/>
            <a:ext cx="7514060" cy="32162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282575" indent="-282575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 typeface="Wingdings 2" pitchFamily="18" charset="2"/>
              <a:buNone/>
            </a:pPr>
            <a:r>
              <a:rPr lang="en-US" sz="29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function firstLastKElements(arr) 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 typeface="Wingdings 2" pitchFamily="18" charset="2"/>
              <a:buNone/>
            </a:pPr>
            <a:r>
              <a:rPr lang="en-US" sz="29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let </a:t>
            </a:r>
            <a:r>
              <a:rPr lang="en-US" sz="29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result</a:t>
            </a:r>
            <a:r>
              <a:rPr lang="en-US" sz="29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= arr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 typeface="Wingdings 2" pitchFamily="18" charset="2"/>
              <a:buNone/>
            </a:pPr>
            <a:r>
              <a:rPr lang="en-US" sz="29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  .</a:t>
            </a:r>
            <a:r>
              <a:rPr lang="en-US" sz="29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filter(</a:t>
            </a:r>
            <a:r>
              <a:rPr lang="en-US" sz="29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(num, i) =&gt; i % 2 == 1</a:t>
            </a:r>
            <a:r>
              <a:rPr lang="en-US" sz="29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 typeface="Wingdings 2" pitchFamily="18" charset="2"/>
              <a:buNone/>
            </a:pPr>
            <a:r>
              <a:rPr lang="en-US" sz="29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  .</a:t>
            </a:r>
            <a:r>
              <a:rPr lang="en-US" sz="29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map(</a:t>
            </a:r>
            <a:r>
              <a:rPr lang="en-US" sz="29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x =&gt; 2*x)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 typeface="Wingdings 2" pitchFamily="18" charset="2"/>
              <a:buNone/>
            </a:pPr>
            <a:r>
              <a:rPr lang="en-US" sz="29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  .</a:t>
            </a:r>
            <a:r>
              <a:rPr lang="en-US" sz="29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reverse()</a:t>
            </a:r>
            <a:r>
              <a:rPr lang="en-US" sz="29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 typeface="Wingdings 2" pitchFamily="18" charset="2"/>
              <a:buNone/>
            </a:pPr>
            <a:r>
              <a:rPr lang="en-US" sz="29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return result.join(' ');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</a:pPr>
            <a:r>
              <a:rPr lang="en-US" sz="29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}</a:t>
            </a:r>
            <a:endParaRPr lang="en-US" sz="2900" noProof="1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auto">
          <a:xfrm>
            <a:off x="8827751" y="3364147"/>
            <a:ext cx="710061" cy="248183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3</a:t>
            </a:r>
          </a:p>
          <a:p>
            <a:pPr algn="ctr">
              <a:lnSpc>
                <a:spcPct val="90000"/>
              </a:lnSpc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0</a:t>
            </a:r>
          </a:p>
          <a:p>
            <a:pPr algn="ctr">
              <a:lnSpc>
                <a:spcPct val="90000"/>
              </a:lnSpc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10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pPr algn="ctr">
              <a:lnSpc>
                <a:spcPct val="90000"/>
              </a:lnSpc>
            </a:pP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4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pPr algn="ctr">
              <a:lnSpc>
                <a:spcPct val="90000"/>
              </a:lnSpc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7</a:t>
            </a:r>
          </a:p>
          <a:p>
            <a:pPr algn="ctr">
              <a:lnSpc>
                <a:spcPct val="90000"/>
              </a:lnSpc>
            </a:pP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3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23" name="Rectangle 22"/>
          <p:cNvSpPr>
            <a:spLocks noChangeArrowheads="1"/>
          </p:cNvSpPr>
          <p:nvPr/>
        </p:nvSpPr>
        <p:spPr bwMode="auto">
          <a:xfrm>
            <a:off x="10254976" y="4332104"/>
            <a:ext cx="1325836" cy="54591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6 8 0</a:t>
            </a:r>
            <a:endParaRPr lang="it-IT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4" name="Right Arrow 7"/>
          <p:cNvSpPr/>
          <p:nvPr/>
        </p:nvSpPr>
        <p:spPr>
          <a:xfrm>
            <a:off x="9713775" y="4431972"/>
            <a:ext cx="381000" cy="3461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5" name="TextBox 24"/>
          <p:cNvSpPr txBox="1"/>
          <p:nvPr/>
        </p:nvSpPr>
        <p:spPr>
          <a:xfrm>
            <a:off x="455612" y="6102567"/>
            <a:ext cx="86485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9895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590312" y="4876800"/>
            <a:ext cx="8938472" cy="820600"/>
          </a:xfrm>
        </p:spPr>
        <p:txBody>
          <a:bodyPr/>
          <a:lstStyle/>
          <a:p>
            <a:r>
              <a:rPr lang="en-US" dirty="0"/>
              <a:t>Sorting Arrays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651773" y="5754968"/>
            <a:ext cx="10815551" cy="719034"/>
          </a:xfrm>
        </p:spPr>
        <p:txBody>
          <a:bodyPr/>
          <a:lstStyle/>
          <a:p>
            <a:r>
              <a:rPr lang="en-US" dirty="0"/>
              <a:t>Arranging Elements in Increasing Order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7989" y="1143000"/>
            <a:ext cx="3923116" cy="3239085"/>
          </a:xfrm>
          <a:prstGeom prst="roundRect">
            <a:avLst>
              <a:gd name="adj" fmla="val 1801"/>
            </a:avLst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886" y="2156507"/>
            <a:ext cx="3666270" cy="1652402"/>
          </a:xfrm>
          <a:prstGeom prst="rect">
            <a:avLst/>
          </a:prstGeom>
          <a:scene3d>
            <a:camera prst="perspectiveHeroicExtremeRightFacing"/>
            <a:lightRig rig="threePt" dir="t"/>
          </a:scene3d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7012" y="2251081"/>
            <a:ext cx="3769545" cy="1652402"/>
          </a:xfrm>
          <a:prstGeom prst="rect">
            <a:avLst/>
          </a:prstGeom>
          <a:scene3d>
            <a:camera prst="perspectiveHeroicExtremeLeftFacing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0875790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Sorting Arrays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718450" y="1348135"/>
            <a:ext cx="10758602" cy="98488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282575" indent="-282575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 typeface="Wingdings 2" pitchFamily="18" charset="2"/>
              <a:buNone/>
            </a:pPr>
            <a:r>
              <a:rPr lang="en-US" sz="29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let nums = </a:t>
            </a:r>
            <a:r>
              <a:rPr lang="en-US" sz="29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[</a:t>
            </a:r>
            <a:r>
              <a:rPr lang="en-US" sz="29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20, 40, 10, 30, 100, 5</a:t>
            </a:r>
            <a:r>
              <a:rPr lang="en-US" sz="29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]</a:t>
            </a:r>
            <a:r>
              <a:rPr lang="en-US" sz="29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</a:pPr>
            <a:r>
              <a:rPr lang="en-US" sz="29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console.log(nums.join('|')); </a:t>
            </a:r>
            <a:r>
              <a:rPr lang="en-US" sz="29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// 20|40|10|30|100|5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718450" y="2825115"/>
            <a:ext cx="10758602" cy="98488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282575" indent="-282575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</a:pPr>
            <a:r>
              <a:rPr lang="en-US" sz="29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nums.</a:t>
            </a:r>
            <a:r>
              <a:rPr lang="en-US" sz="29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sort</a:t>
            </a:r>
            <a:r>
              <a:rPr lang="en-US" sz="29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(); </a:t>
            </a:r>
            <a:r>
              <a:rPr lang="en-US" sz="2900" noProof="1">
                <a:solidFill>
                  <a:schemeClr val="tx2">
                    <a:lumMod val="75000"/>
                  </a:schemeClr>
                </a:solidFill>
                <a:cs typeface="Consolas" pitchFamily="49" charset="0"/>
              </a:rPr>
              <a:t>// Works incorrectly on arrays of numbers !!!</a:t>
            </a:r>
            <a:endParaRPr lang="en-US" sz="2900" noProof="1">
              <a:solidFill>
                <a:srgbClr val="FBEEDC"/>
              </a:solidFill>
              <a:latin typeface="Consolas" pitchFamily="49" charset="0"/>
              <a:cs typeface="Consolas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</a:pPr>
            <a:r>
              <a:rPr lang="en-US" sz="29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console.log(nums.join('|')); </a:t>
            </a:r>
            <a:r>
              <a:rPr lang="en-US" sz="29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// 10|100|20|30|40|5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718450" y="4349115"/>
            <a:ext cx="10758602" cy="98488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282575" indent="-282575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</a:pPr>
            <a:r>
              <a:rPr lang="en-US" sz="29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nums.</a:t>
            </a:r>
            <a:r>
              <a:rPr lang="en-US" sz="29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sort</a:t>
            </a:r>
            <a:r>
              <a:rPr lang="en-US" sz="29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(</a:t>
            </a:r>
            <a:r>
              <a:rPr lang="en-US" sz="29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(a, b) =&gt; a-b</a:t>
            </a:r>
            <a:r>
              <a:rPr lang="en-US" sz="29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); </a:t>
            </a:r>
            <a:r>
              <a:rPr lang="en-US" sz="2900" noProof="1">
                <a:solidFill>
                  <a:schemeClr val="tx2">
                    <a:lumMod val="75000"/>
                  </a:schemeClr>
                </a:solidFill>
                <a:cs typeface="Consolas" pitchFamily="49" charset="0"/>
              </a:rPr>
              <a:t>// Compare elements as numbers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</a:pPr>
            <a:r>
              <a:rPr lang="en-US" sz="29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console.log(nums.join('|')); </a:t>
            </a:r>
            <a:r>
              <a:rPr lang="en-US" sz="29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// 5|10|20|30|40|100</a:t>
            </a:r>
          </a:p>
        </p:txBody>
      </p:sp>
    </p:spTree>
    <p:extLst>
      <p:ext uri="{BB962C8B-B14F-4D97-AF65-F5344CB8AC3E}">
        <p14:creationId xmlns:p14="http://schemas.microsoft.com/office/powerpoint/2010/main" val="174063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35245"/>
            <a:ext cx="8494799" cy="55703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You are given an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array of numbers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Print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smallest</a:t>
            </a:r>
            <a:r>
              <a:rPr lang="en-US" dirty="0"/>
              <a:t> two numbers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Smallest 2 Numbers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827751" y="1066800"/>
            <a:ext cx="710061" cy="184294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30</a:t>
            </a:r>
          </a:p>
          <a:p>
            <a:pPr algn="ctr">
              <a:lnSpc>
                <a:spcPct val="90000"/>
              </a:lnSpc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15</a:t>
            </a:r>
          </a:p>
          <a:p>
            <a:pPr algn="ctr">
              <a:lnSpc>
                <a:spcPct val="9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50</a:t>
            </a:r>
          </a:p>
          <a:p>
            <a:pPr algn="ctr">
              <a:lnSpc>
                <a:spcPct val="90000"/>
              </a:lnSpc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5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0254976" y="1715312"/>
            <a:ext cx="1325836" cy="54591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5 15</a:t>
            </a:r>
            <a:endParaRPr lang="it-IT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ight Arrow 7"/>
          <p:cNvSpPr/>
          <p:nvPr/>
        </p:nvSpPr>
        <p:spPr>
          <a:xfrm>
            <a:off x="9713775" y="1815180"/>
            <a:ext cx="381000" cy="3461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0" name="Content Placeholder 2"/>
          <p:cNvSpPr txBox="1">
            <a:spLocks/>
          </p:cNvSpPr>
          <p:nvPr/>
        </p:nvSpPr>
        <p:spPr>
          <a:xfrm>
            <a:off x="790152" y="2704743"/>
            <a:ext cx="7514060" cy="282276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282575" indent="-282575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ct val="0"/>
              </a:spcAft>
              <a:buFont typeface="Wingdings 2" pitchFamily="18" charset="2"/>
              <a:buNone/>
            </a:pPr>
            <a:r>
              <a:rPr lang="en-US" sz="3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function smallestTwoNumbers(arr)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ct val="0"/>
              </a:spcAft>
              <a:buFont typeface="Wingdings 2" pitchFamily="18" charset="2"/>
              <a:buNone/>
            </a:pPr>
            <a:r>
              <a:rPr lang="en-US" sz="3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arr.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sort</a:t>
            </a:r>
            <a:r>
              <a:rPr lang="en-US" sz="3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((a, b) =&gt; a-b);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ct val="0"/>
              </a:spcAft>
              <a:buFont typeface="Wingdings 2" pitchFamily="18" charset="2"/>
              <a:buNone/>
            </a:pPr>
            <a:r>
              <a:rPr lang="en-US" sz="3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let result = arr.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slice</a:t>
            </a:r>
            <a:r>
              <a:rPr lang="en-US" sz="3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(0, 2);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ct val="0"/>
              </a:spcAft>
              <a:buFont typeface="Wingdings 2" pitchFamily="18" charset="2"/>
              <a:buNone/>
            </a:pPr>
            <a:r>
              <a:rPr lang="en-US" sz="3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return result.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join</a:t>
            </a:r>
            <a:r>
              <a:rPr lang="en-US" sz="3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(' ');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ct val="0"/>
              </a:spcAft>
              <a:buNone/>
            </a:pPr>
            <a:r>
              <a:rPr lang="en-US" sz="3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}</a:t>
            </a:r>
            <a:endParaRPr lang="en-US" sz="3000" noProof="1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auto">
          <a:xfrm>
            <a:off x="8827751" y="3364147"/>
            <a:ext cx="710061" cy="248183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3</a:t>
            </a:r>
          </a:p>
          <a:p>
            <a:pPr algn="ctr">
              <a:lnSpc>
                <a:spcPct val="90000"/>
              </a:lnSpc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0</a:t>
            </a:r>
          </a:p>
          <a:p>
            <a:pPr algn="ctr">
              <a:lnSpc>
                <a:spcPct val="90000"/>
              </a:lnSpc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10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pPr algn="ctr">
              <a:lnSpc>
                <a:spcPct val="90000"/>
              </a:lnSpc>
            </a:pP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4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pPr algn="ctr">
              <a:lnSpc>
                <a:spcPct val="90000"/>
              </a:lnSpc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7</a:t>
            </a:r>
          </a:p>
          <a:p>
            <a:pPr algn="ctr">
              <a:lnSpc>
                <a:spcPct val="90000"/>
              </a:lnSpc>
            </a:pP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3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23" name="Rectangle 22"/>
          <p:cNvSpPr>
            <a:spLocks noChangeArrowheads="1"/>
          </p:cNvSpPr>
          <p:nvPr/>
        </p:nvSpPr>
        <p:spPr bwMode="auto">
          <a:xfrm>
            <a:off x="10254976" y="4332104"/>
            <a:ext cx="1325836" cy="54591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0 3</a:t>
            </a:r>
            <a:endParaRPr lang="it-IT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4" name="Right Arrow 7"/>
          <p:cNvSpPr/>
          <p:nvPr/>
        </p:nvSpPr>
        <p:spPr>
          <a:xfrm>
            <a:off x="9713775" y="4431972"/>
            <a:ext cx="381000" cy="3461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3" name="TextBox 12"/>
          <p:cNvSpPr txBox="1"/>
          <p:nvPr/>
        </p:nvSpPr>
        <p:spPr>
          <a:xfrm>
            <a:off x="531812" y="6087656"/>
            <a:ext cx="85343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014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1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4876800"/>
            <a:ext cx="8938472" cy="820600"/>
          </a:xfrm>
        </p:spPr>
        <p:txBody>
          <a:bodyPr/>
          <a:lstStyle/>
          <a:p>
            <a:r>
              <a:rPr lang="en-US" dirty="0"/>
              <a:t>Matrices (Tables)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Arrays Holding Arrays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5283" y="1122058"/>
            <a:ext cx="4320330" cy="3383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9681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4012921" y="2314198"/>
            <a:ext cx="3892150" cy="3781802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/>
              <a:t>A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matrix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200" dirty="0"/>
              <a:t>is a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table of values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Matrices in JS</a:t>
            </a:r>
            <a:endParaRPr lang="bg-BG" dirty="0"/>
          </a:p>
        </p:txBody>
      </p:sp>
      <p:sp>
        <p:nvSpPr>
          <p:cNvPr id="10" name="TextBox 9"/>
          <p:cNvSpPr txBox="1"/>
          <p:nvPr/>
        </p:nvSpPr>
        <p:spPr>
          <a:xfrm>
            <a:off x="4668800" y="2497078"/>
            <a:ext cx="290969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/>
              <a:t>0        1        2       3</a:t>
            </a:r>
            <a:endParaRPr lang="bg-BG" sz="2500" dirty="0"/>
          </a:p>
        </p:txBody>
      </p:sp>
      <p:sp>
        <p:nvSpPr>
          <p:cNvPr id="11" name="TextBox 10"/>
          <p:cNvSpPr txBox="1"/>
          <p:nvPr/>
        </p:nvSpPr>
        <p:spPr>
          <a:xfrm>
            <a:off x="4208613" y="3181405"/>
            <a:ext cx="381000" cy="25160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500" dirty="0"/>
              <a:t>0</a:t>
            </a:r>
          </a:p>
          <a:p>
            <a:pPr>
              <a:lnSpc>
                <a:spcPct val="90000"/>
              </a:lnSpc>
            </a:pPr>
            <a:endParaRPr lang="en-US" sz="2500" dirty="0"/>
          </a:p>
          <a:p>
            <a:pPr>
              <a:lnSpc>
                <a:spcPct val="90000"/>
              </a:lnSpc>
            </a:pPr>
            <a:r>
              <a:rPr lang="en-US" sz="2500" dirty="0"/>
              <a:t>1</a:t>
            </a:r>
          </a:p>
          <a:p>
            <a:pPr>
              <a:lnSpc>
                <a:spcPct val="90000"/>
              </a:lnSpc>
            </a:pPr>
            <a:endParaRPr lang="en-US" sz="2500" dirty="0"/>
          </a:p>
          <a:p>
            <a:pPr>
              <a:lnSpc>
                <a:spcPct val="90000"/>
              </a:lnSpc>
            </a:pPr>
            <a:r>
              <a:rPr lang="en-US" sz="2500" dirty="0"/>
              <a:t>2</a:t>
            </a:r>
          </a:p>
          <a:p>
            <a:pPr>
              <a:lnSpc>
                <a:spcPct val="90000"/>
              </a:lnSpc>
            </a:pPr>
            <a:endParaRPr lang="en-US" sz="2500" dirty="0"/>
          </a:p>
          <a:p>
            <a:pPr>
              <a:lnSpc>
                <a:spcPct val="90000"/>
              </a:lnSpc>
            </a:pPr>
            <a:r>
              <a:rPr lang="en-US" sz="2500" dirty="0"/>
              <a:t>3</a:t>
            </a:r>
            <a:endParaRPr lang="bg-BG" sz="2500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2531420"/>
              </p:ext>
            </p:extLst>
          </p:nvPr>
        </p:nvGraphicFramePr>
        <p:xfrm>
          <a:off x="4678960" y="3055714"/>
          <a:ext cx="2909696" cy="6910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74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74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74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2742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91092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4</a:t>
                      </a:r>
                      <a:endParaRPr lang="bg-BG" sz="2800" b="1" dirty="0"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-6</a:t>
                      </a:r>
                      <a:endParaRPr lang="bg-BG" sz="2800" b="1" dirty="0"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3</a:t>
                      </a:r>
                      <a:endParaRPr lang="bg-BG" sz="2800" b="1" dirty="0"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</a:t>
                      </a:r>
                      <a:endParaRPr lang="bg-BG" sz="2800" b="1" dirty="0"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1793838"/>
              </p:ext>
            </p:extLst>
          </p:nvPr>
        </p:nvGraphicFramePr>
        <p:xfrm>
          <a:off x="4678960" y="3736646"/>
          <a:ext cx="2182272" cy="6910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74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74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74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91092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2</a:t>
                      </a:r>
                      <a:endParaRPr lang="bg-BG" sz="2800" b="1" dirty="0"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</a:t>
                      </a:r>
                      <a:endParaRPr lang="bg-BG" sz="2800" b="1" dirty="0"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-2</a:t>
                      </a:r>
                      <a:endParaRPr lang="bg-BG" sz="2800" b="1" dirty="0"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6963018"/>
              </p:ext>
            </p:extLst>
          </p:nvPr>
        </p:nvGraphicFramePr>
        <p:xfrm>
          <a:off x="4678960" y="4427738"/>
          <a:ext cx="1454848" cy="6910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74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74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91092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-5</a:t>
                      </a:r>
                      <a:endParaRPr lang="bg-BG" sz="2800" b="1" dirty="0"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17</a:t>
                      </a:r>
                      <a:endParaRPr lang="bg-BG" sz="2800" b="1" dirty="0"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6296850"/>
              </p:ext>
            </p:extLst>
          </p:nvPr>
        </p:nvGraphicFramePr>
        <p:xfrm>
          <a:off x="4678960" y="5108670"/>
          <a:ext cx="2909696" cy="6910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74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74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74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2742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91092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7</a:t>
                      </a:r>
                      <a:endParaRPr lang="bg-BG" sz="2800" b="1" dirty="0"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3</a:t>
                      </a:r>
                      <a:endParaRPr lang="bg-BG" sz="2800" b="1" dirty="0"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-9</a:t>
                      </a:r>
                      <a:endParaRPr lang="bg-BG" sz="2800" b="1" dirty="0"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12</a:t>
                      </a:r>
                      <a:endParaRPr lang="bg-BG" sz="2800" b="1" dirty="0"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7" name="AutoShape 23"/>
          <p:cNvSpPr>
            <a:spLocks noChangeArrowheads="1"/>
          </p:cNvSpPr>
          <p:nvPr/>
        </p:nvSpPr>
        <p:spPr bwMode="auto">
          <a:xfrm>
            <a:off x="646924" y="2840395"/>
            <a:ext cx="2776158" cy="741005"/>
          </a:xfrm>
          <a:prstGeom prst="wedgeRoundRectCallout">
            <a:avLst>
              <a:gd name="adj1" fmla="val 65048"/>
              <a:gd name="adj2" fmla="val 4148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Matrix of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 </a:t>
            </a:r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rows</a:t>
            </a:r>
            <a:endParaRPr lang="bg-BG" sz="28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Oval 17"/>
          <p:cNvSpPr/>
          <p:nvPr/>
        </p:nvSpPr>
        <p:spPr>
          <a:xfrm>
            <a:off x="4650310" y="4385255"/>
            <a:ext cx="776095" cy="762000"/>
          </a:xfrm>
          <a:prstGeom prst="ellipse">
            <a:avLst/>
          </a:prstGeom>
          <a:solidFill>
            <a:schemeClr val="tx1">
              <a:lumMod val="75000"/>
              <a:alpha val="25000"/>
            </a:schemeClr>
          </a:solidFill>
          <a:ln w="50800">
            <a:solidFill>
              <a:schemeClr val="tx2">
                <a:lumMod val="7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9" name="AutoShape 23"/>
          <p:cNvSpPr>
            <a:spLocks noChangeArrowheads="1"/>
          </p:cNvSpPr>
          <p:nvPr/>
        </p:nvSpPr>
        <p:spPr bwMode="auto">
          <a:xfrm>
            <a:off x="646924" y="4184520"/>
            <a:ext cx="3164566" cy="1401555"/>
          </a:xfrm>
          <a:prstGeom prst="wedgeRoundRectCallout">
            <a:avLst>
              <a:gd name="adj1" fmla="val 81908"/>
              <a:gd name="adj2" fmla="val 186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Element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matrix[2][0]</a:t>
            </a:r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at row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2</a:t>
            </a:r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column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0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8386248" y="3418344"/>
            <a:ext cx="3106799" cy="267765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matrix =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[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[4,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-6,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3,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0],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[2,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1,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-2],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[-5,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17],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[7,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3,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-9,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12]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</p:txBody>
      </p:sp>
      <p:sp>
        <p:nvSpPr>
          <p:cNvPr id="6" name="Rectangle 5"/>
          <p:cNvSpPr/>
          <p:nvPr/>
        </p:nvSpPr>
        <p:spPr>
          <a:xfrm>
            <a:off x="8287106" y="1524000"/>
            <a:ext cx="3369906" cy="16435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04747" lvl="0" indent="-304747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prstClr val="white"/>
                </a:solidFill>
              </a:rPr>
              <a:t>Represented as </a:t>
            </a:r>
            <a:r>
              <a:rPr lang="en-US" sz="3200" dirty="0">
                <a:solidFill>
                  <a:srgbClr val="FBEEC9">
                    <a:lumMod val="75000"/>
                  </a:srgbClr>
                </a:solidFill>
              </a:rPr>
              <a:t>nested arrays</a:t>
            </a:r>
            <a:r>
              <a:rPr lang="en-US" sz="3200" dirty="0">
                <a:solidFill>
                  <a:prstClr val="white"/>
                </a:solidFill>
              </a:rPr>
              <a:t> in JavaScript</a:t>
            </a:r>
            <a:endParaRPr lang="en-US" sz="3200" dirty="0">
              <a:solidFill>
                <a:srgbClr val="FBEEC9">
                  <a:lumMod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7145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0" grpId="0" animBg="1"/>
      <p:bldP spid="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677678"/>
          </a:xfrm>
        </p:spPr>
        <p:txBody>
          <a:bodyPr/>
          <a:lstStyle/>
          <a:p>
            <a:r>
              <a:rPr lang="en-US" dirty="0"/>
              <a:t>Defining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matrix</a:t>
            </a:r>
            <a:r>
              <a:rPr lang="en-US" dirty="0"/>
              <a:t> (array of arrays)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Matrix – Example</a:t>
            </a:r>
            <a:endParaRPr lang="en-US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60413" y="1809663"/>
            <a:ext cx="10668000" cy="224676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matrix =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['0,0', '0,1', '0,2'],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['1,0', '1,1', '1,2'],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['2,0', '2,1', '2,2']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			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760413" y="4953000"/>
            <a:ext cx="10668000" cy="138499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matrix.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map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(row =&gt; row.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join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 '))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join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('\n'));</a:t>
            </a:r>
          </a:p>
        </p:txBody>
      </p:sp>
      <p:sp>
        <p:nvSpPr>
          <p:cNvPr id="11" name="Content Placeholder 9"/>
          <p:cNvSpPr txBox="1">
            <a:spLocks/>
          </p:cNvSpPr>
          <p:nvPr/>
        </p:nvSpPr>
        <p:spPr>
          <a:xfrm>
            <a:off x="190413" y="4207007"/>
            <a:ext cx="11804822" cy="669794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Printing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matrix</a:t>
            </a:r>
            <a:endParaRPr lang="en-US" dirty="0"/>
          </a:p>
        </p:txBody>
      </p:sp>
      <p:sp>
        <p:nvSpPr>
          <p:cNvPr id="12" name="AutoShape 25"/>
          <p:cNvSpPr>
            <a:spLocks noChangeArrowheads="1"/>
          </p:cNvSpPr>
          <p:nvPr/>
        </p:nvSpPr>
        <p:spPr bwMode="auto">
          <a:xfrm>
            <a:off x="4418012" y="3808261"/>
            <a:ext cx="3581400" cy="1454227"/>
          </a:xfrm>
          <a:prstGeom prst="wedgeRoundRectCallout">
            <a:avLst>
              <a:gd name="adj1" fmla="val -66431"/>
              <a:gd name="adj2" fmla="val 5604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/>
              <a:t>Join the cells in each row by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' '</a:t>
            </a:r>
            <a:r>
              <a:rPr lang="en-US" sz="2800" dirty="0"/>
              <a:t>, then join the rows by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'\n'</a:t>
            </a:r>
            <a:r>
              <a:rPr lang="en-US" sz="2800" dirty="0"/>
              <a:t>)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0478" y="1117074"/>
            <a:ext cx="3209925" cy="3524250"/>
          </a:xfrm>
          <a:prstGeom prst="roundRect">
            <a:avLst>
              <a:gd name="adj" fmla="val 1515"/>
            </a:avLst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0740" y="5076419"/>
            <a:ext cx="1936242" cy="1152525"/>
          </a:xfrm>
          <a:prstGeom prst="roundRect">
            <a:avLst>
              <a:gd name="adj" fmla="val 2359"/>
            </a:avLst>
          </a:prstGeom>
        </p:spPr>
      </p:pic>
    </p:spTree>
    <p:extLst>
      <p:ext uri="{BB962C8B-B14F-4D97-AF65-F5344CB8AC3E}">
        <p14:creationId xmlns:p14="http://schemas.microsoft.com/office/powerpoint/2010/main" val="1887077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" grpId="0"/>
      <p:bldP spid="1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br>
              <a:rPr lang="en-US" sz="6000" b="1"/>
            </a:br>
            <a:r>
              <a:rPr lang="en-US" sz="11500" b="1"/>
              <a:t>#JSCORE</a:t>
            </a:r>
            <a:endParaRPr lang="en-US" sz="6000" b="1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Have a Question?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18290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35245"/>
            <a:ext cx="11804822" cy="5570355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You receive a 2D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matrix of numbers</a:t>
            </a:r>
            <a:r>
              <a:rPr lang="en-US" dirty="0"/>
              <a:t> as an array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Each element of the input array is an array of numbers</a:t>
            </a:r>
          </a:p>
          <a:p>
            <a:pPr>
              <a:lnSpc>
                <a:spcPct val="110000"/>
              </a:lnSpc>
            </a:pPr>
            <a:r>
              <a:rPr lang="en-US" dirty="0"/>
              <a:t>Write a JS function to find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biggest number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Biggest Element in Matrix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408612" y="3501957"/>
            <a:ext cx="2057400" cy="137160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36000" anchor="ctr" anchorCtr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3 5 7 12</a:t>
            </a:r>
          </a:p>
          <a:p>
            <a:pPr algn="ctr">
              <a:lnSpc>
                <a:spcPct val="9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-1 4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33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2</a:t>
            </a:r>
          </a:p>
          <a:p>
            <a:pPr algn="ctr">
              <a:lnSpc>
                <a:spcPct val="9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8 3 0 4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094412" y="5559357"/>
            <a:ext cx="685800" cy="60960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36000" anchor="ctr" anchorCtr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33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7" name="Arrow: Down 6"/>
          <p:cNvSpPr/>
          <p:nvPr/>
        </p:nvSpPr>
        <p:spPr>
          <a:xfrm>
            <a:off x="6284912" y="5025957"/>
            <a:ext cx="304800" cy="3810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8550242" y="3933012"/>
            <a:ext cx="1963770" cy="94054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36000" anchor="ctr" anchorCtr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20 50 10</a:t>
            </a:r>
          </a:p>
          <a:p>
            <a:pPr algn="ctr">
              <a:lnSpc>
                <a:spcPct val="9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8 33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145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9113027" y="5562600"/>
            <a:ext cx="838200" cy="60960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36000" anchor="ctr" anchorCtr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145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10" name="Arrow: Down 9"/>
          <p:cNvSpPr/>
          <p:nvPr/>
        </p:nvSpPr>
        <p:spPr>
          <a:xfrm>
            <a:off x="9379727" y="5025957"/>
            <a:ext cx="304800" cy="3810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065212" y="3501957"/>
            <a:ext cx="3276600" cy="137160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36000" anchor="ctr" anchorCtr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3 5 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7 12 9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1 5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pPr algn="ctr">
              <a:lnSpc>
                <a:spcPct val="9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-1 7 4 33 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6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2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2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pPr algn="ctr">
              <a:lnSpc>
                <a:spcPct val="90000"/>
              </a:lnSpc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8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99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3 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0 4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3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2360612" y="5559357"/>
            <a:ext cx="685800" cy="60960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36000" anchor="ctr" anchorCtr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99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14" name="Arrow: Down 13"/>
          <p:cNvSpPr/>
          <p:nvPr/>
        </p:nvSpPr>
        <p:spPr>
          <a:xfrm>
            <a:off x="2551112" y="5025957"/>
            <a:ext cx="304800" cy="3810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26458700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Biggest Element in Matrix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760414" y="1410593"/>
            <a:ext cx="10667998" cy="384720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biggestElement(matrix) {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biggestNum = Number.NEGATIVE_INFINITY;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matrix.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forEach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 =&gt; r.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forEach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c =&gt; biggestNum = Math.max(biggestNum, c)));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return biggestNum;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760414" y="5257800"/>
            <a:ext cx="10667998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biggestElement([[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20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50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10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],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8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33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145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]]);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145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749125" y="6181031"/>
            <a:ext cx="86905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https://judge.softuni.bg/Contests/311</a:t>
            </a:r>
            <a:endParaRPr lang="en-US" dirty="0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9457817" y="1410593"/>
            <a:ext cx="1963770" cy="94054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36000" anchor="ctr" anchorCtr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20 50 10</a:t>
            </a:r>
          </a:p>
          <a:p>
            <a:pPr algn="ctr">
              <a:lnSpc>
                <a:spcPct val="9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8 33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145</a:t>
            </a:r>
          </a:p>
        </p:txBody>
      </p:sp>
    </p:spTree>
    <p:extLst>
      <p:ext uri="{BB962C8B-B14F-4D97-AF65-F5344CB8AC3E}">
        <p14:creationId xmlns:p14="http://schemas.microsoft.com/office/powerpoint/2010/main" val="1954887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35245"/>
            <a:ext cx="11804822" cy="5570355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You receive a 2D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matrix of numbers</a:t>
            </a:r>
            <a:r>
              <a:rPr lang="en-US" dirty="0"/>
              <a:t> as an array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Each element of the input array is an array of numbers</a:t>
            </a:r>
          </a:p>
          <a:p>
            <a:pPr>
              <a:lnSpc>
                <a:spcPct val="110000"/>
              </a:lnSpc>
            </a:pPr>
            <a:r>
              <a:rPr lang="en-US" dirty="0"/>
              <a:t>Find sum at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main</a:t>
            </a:r>
            <a:r>
              <a:rPr lang="en-US" dirty="0"/>
              <a:t> and at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secondary diagonals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Diagonal Sums</a:t>
            </a: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2970212" y="3501957"/>
            <a:ext cx="1752600" cy="137160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36000" anchor="ctr" anchorCtr="0">
            <a:noAutofit/>
          </a:bodyPr>
          <a:lstStyle/>
          <a:p>
            <a:pPr algn="ctr">
              <a:lnSpc>
                <a:spcPct val="13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20 40</a:t>
            </a:r>
          </a:p>
          <a:p>
            <a:pPr algn="ctr">
              <a:lnSpc>
                <a:spcPct val="13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10 60</a:t>
            </a: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2970212" y="5559357"/>
            <a:ext cx="1752600" cy="60960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36000" anchor="ctr" anchorCtr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80 50 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14" name="Arrow: Down 13"/>
          <p:cNvSpPr/>
          <p:nvPr/>
        </p:nvSpPr>
        <p:spPr>
          <a:xfrm>
            <a:off x="3694112" y="5025957"/>
            <a:ext cx="304800" cy="3810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1" name="Rectangle: Rounded Corners 10"/>
          <p:cNvSpPr/>
          <p:nvPr/>
        </p:nvSpPr>
        <p:spPr>
          <a:xfrm rot="18726440">
            <a:off x="3560150" y="3398010"/>
            <a:ext cx="481058" cy="1613109"/>
          </a:xfrm>
          <a:prstGeom prst="roundRect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shade val="50000"/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5" name="Rectangle: Rounded Corners 14"/>
          <p:cNvSpPr/>
          <p:nvPr/>
        </p:nvSpPr>
        <p:spPr>
          <a:xfrm rot="3136458">
            <a:off x="3647487" y="3428234"/>
            <a:ext cx="488474" cy="1578986"/>
          </a:xfrm>
          <a:prstGeom prst="roundRect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shade val="50000"/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5942012" y="3501957"/>
            <a:ext cx="1752600" cy="137160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36000" anchor="ctr" anchorCtr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3 5 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7</a:t>
            </a:r>
          </a:p>
          <a:p>
            <a:pPr algn="ctr">
              <a:lnSpc>
                <a:spcPct val="9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-1 7 14</a:t>
            </a:r>
          </a:p>
          <a:p>
            <a:pPr algn="ctr">
              <a:lnSpc>
                <a:spcPct val="90000"/>
              </a:lnSpc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-8 89</a:t>
            </a:r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5942012" y="5559357"/>
            <a:ext cx="1752600" cy="60960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36000" anchor="ctr" anchorCtr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99 25 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18" name="Arrow: Down 17"/>
          <p:cNvSpPr/>
          <p:nvPr/>
        </p:nvSpPr>
        <p:spPr>
          <a:xfrm>
            <a:off x="6665912" y="5025957"/>
            <a:ext cx="304800" cy="3810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9" name="Rectangle: Rounded Corners 18"/>
          <p:cNvSpPr/>
          <p:nvPr/>
        </p:nvSpPr>
        <p:spPr>
          <a:xfrm rot="18395914">
            <a:off x="6609640" y="3306879"/>
            <a:ext cx="417121" cy="1772789"/>
          </a:xfrm>
          <a:prstGeom prst="roundRect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shade val="50000"/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20" name="Rectangle: Rounded Corners 19"/>
          <p:cNvSpPr/>
          <p:nvPr/>
        </p:nvSpPr>
        <p:spPr>
          <a:xfrm rot="3143924">
            <a:off x="6523423" y="3335491"/>
            <a:ext cx="417121" cy="1706895"/>
          </a:xfrm>
          <a:prstGeom prst="roundRect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shade val="50000"/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8984039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Diagonal Sums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684214" y="1402949"/>
            <a:ext cx="10820398" cy="400725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diagonalSums(matrix) {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95000"/>
              </a:lnSpc>
              <a:spcBef>
                <a:spcPts val="9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mainSum = 0, secondarySum = 0;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for (let row = 0; row &lt; matrix.length; row++) {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mainSum += matrix[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row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][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row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secondarySum += matrix[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row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][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matrix.length-row-1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lnSpc>
                <a:spcPct val="95000"/>
              </a:lnSpc>
              <a:spcBef>
                <a:spcPts val="9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console.log(mainSum + ' ' + secondarySum);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684214" y="5410200"/>
            <a:ext cx="10820398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diagonalSums([[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20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40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], [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10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60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]]);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// 80 50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749125" y="6219943"/>
            <a:ext cx="86905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https://judge.softuni.bg/Contests/311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9696015" y="1409299"/>
            <a:ext cx="1826059" cy="1371600"/>
            <a:chOff x="5878536" y="3501957"/>
            <a:chExt cx="1826059" cy="1371600"/>
          </a:xfrm>
        </p:grpSpPr>
        <p:sp>
          <p:nvSpPr>
            <p:cNvPr id="7" name="Rectangle 6"/>
            <p:cNvSpPr>
              <a:spLocks noChangeArrowheads="1"/>
            </p:cNvSpPr>
            <p:nvPr/>
          </p:nvSpPr>
          <p:spPr bwMode="auto">
            <a:xfrm>
              <a:off x="5942012" y="3501957"/>
              <a:ext cx="1752600" cy="13716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tIns="72000" bIns="36000" anchor="ctr" anchorCtr="0"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cs typeface="Arial" panose="020B0604020202020204" pitchFamily="34" charset="0"/>
                </a:rPr>
                <a:t>3 5 </a:t>
              </a:r>
              <a:r>
                <a:rPr lang="bg-BG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cs typeface="Arial" panose="020B0604020202020204" pitchFamily="34" charset="0"/>
                </a:rPr>
                <a:t>1</a:t>
              </a: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cs typeface="Arial" panose="020B0604020202020204" pitchFamily="34" charset="0"/>
                </a:rPr>
                <a:t>7</a:t>
              </a:r>
            </a:p>
            <a:p>
              <a:pPr algn="ctr">
                <a:lnSpc>
                  <a:spcPct val="90000"/>
                </a:lnSpc>
              </a:pP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cs typeface="Arial" panose="020B0604020202020204" pitchFamily="34" charset="0"/>
                </a:rPr>
                <a:t>-1 7 14</a:t>
              </a:r>
            </a:p>
            <a:p>
              <a:pPr algn="ctr">
                <a:lnSpc>
                  <a:spcPct val="90000"/>
                </a:lnSpc>
              </a:pPr>
              <a:r>
                <a:rPr lang="bg-BG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cs typeface="Arial" panose="020B0604020202020204" pitchFamily="34" charset="0"/>
                </a:rPr>
                <a:t>1 </a:t>
              </a: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cs typeface="Arial" panose="020B0604020202020204" pitchFamily="34" charset="0"/>
                </a:rPr>
                <a:t>-8 89</a:t>
              </a:r>
            </a:p>
          </p:txBody>
        </p:sp>
        <p:sp>
          <p:nvSpPr>
            <p:cNvPr id="8" name="Rectangle: Rounded Corners 7"/>
            <p:cNvSpPr/>
            <p:nvPr/>
          </p:nvSpPr>
          <p:spPr>
            <a:xfrm rot="18395914">
              <a:off x="6609640" y="3306879"/>
              <a:ext cx="417121" cy="1772789"/>
            </a:xfrm>
            <a:prstGeom prst="roundRect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shade val="50000"/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9" name="Rectangle: Rounded Corners 8"/>
            <p:cNvSpPr/>
            <p:nvPr/>
          </p:nvSpPr>
          <p:spPr>
            <a:xfrm rot="3143924">
              <a:off x="6523423" y="3335491"/>
              <a:ext cx="417121" cy="1706895"/>
            </a:xfrm>
            <a:prstGeom prst="roundRect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shade val="50000"/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3523384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are given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matrix of elements</a:t>
            </a:r>
          </a:p>
          <a:p>
            <a:pPr lvl="1"/>
            <a:r>
              <a:rPr lang="en-US" dirty="0"/>
              <a:t>Find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number</a:t>
            </a:r>
            <a:r>
              <a:rPr lang="en-US" dirty="0"/>
              <a:t> of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equal neighbors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Equal Neighbors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4685879" y="3030340"/>
            <a:ext cx="2136268" cy="137160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36000" anchor="ctr" anchorCtr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2 2 5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7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4</a:t>
            </a:r>
          </a:p>
          <a:p>
            <a:pPr algn="ctr">
              <a:lnSpc>
                <a:spcPct val="9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4 0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5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3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4</a:t>
            </a:r>
          </a:p>
          <a:p>
            <a:pPr algn="ctr">
              <a:lnSpc>
                <a:spcPct val="9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2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5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5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4 2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5411113" y="5087740"/>
            <a:ext cx="685800" cy="60960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36000" anchor="ctr" anchorCtr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5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7" name="Arrow: Down 6"/>
          <p:cNvSpPr/>
          <p:nvPr/>
        </p:nvSpPr>
        <p:spPr>
          <a:xfrm>
            <a:off x="5601613" y="4554340"/>
            <a:ext cx="304800" cy="3810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8" name="Rectangle 7"/>
          <p:cNvSpPr/>
          <p:nvPr/>
        </p:nvSpPr>
        <p:spPr>
          <a:xfrm>
            <a:off x="4738977" y="3086100"/>
            <a:ext cx="832492" cy="489617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9" name="Rectangle 8"/>
          <p:cNvSpPr/>
          <p:nvPr/>
        </p:nvSpPr>
        <p:spPr>
          <a:xfrm>
            <a:off x="5151123" y="3888892"/>
            <a:ext cx="806867" cy="439058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0" name="Rectangle 9"/>
          <p:cNvSpPr/>
          <p:nvPr/>
        </p:nvSpPr>
        <p:spPr>
          <a:xfrm>
            <a:off x="6279537" y="3086100"/>
            <a:ext cx="483080" cy="863082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1" name="Rectangle 10"/>
          <p:cNvSpPr/>
          <p:nvPr/>
        </p:nvSpPr>
        <p:spPr>
          <a:xfrm>
            <a:off x="5521889" y="3066004"/>
            <a:ext cx="483080" cy="863082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2" name="Rectangle 11"/>
          <p:cNvSpPr/>
          <p:nvPr/>
        </p:nvSpPr>
        <p:spPr>
          <a:xfrm>
            <a:off x="5552033" y="3487614"/>
            <a:ext cx="483080" cy="863082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1293812" y="3030340"/>
            <a:ext cx="2136268" cy="171728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36000" anchor="ctr" anchorCtr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2 3 4 7 0</a:t>
            </a:r>
          </a:p>
          <a:p>
            <a:pPr algn="ctr">
              <a:lnSpc>
                <a:spcPct val="9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4 0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5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3 4</a:t>
            </a:r>
          </a:p>
          <a:p>
            <a:pPr algn="ctr">
              <a:lnSpc>
                <a:spcPct val="9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2 3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5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4 2</a:t>
            </a:r>
          </a:p>
          <a:p>
            <a:pPr algn="ctr">
              <a:lnSpc>
                <a:spcPct val="9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9 8 7 5 4</a:t>
            </a: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2019046" y="5385798"/>
            <a:ext cx="685800" cy="60960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36000" anchor="ctr" anchorCtr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16" name="Arrow: Down 15"/>
          <p:cNvSpPr/>
          <p:nvPr/>
        </p:nvSpPr>
        <p:spPr>
          <a:xfrm>
            <a:off x="2209546" y="4876209"/>
            <a:ext cx="304800" cy="3810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3" name="Rectangle 22"/>
          <p:cNvSpPr/>
          <p:nvPr/>
        </p:nvSpPr>
        <p:spPr>
          <a:xfrm>
            <a:off x="2120406" y="3452999"/>
            <a:ext cx="483080" cy="863082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4" name="Rectangle 23"/>
          <p:cNvSpPr>
            <a:spLocks noChangeArrowheads="1"/>
          </p:cNvSpPr>
          <p:nvPr/>
        </p:nvSpPr>
        <p:spPr bwMode="auto">
          <a:xfrm>
            <a:off x="7984283" y="3030340"/>
            <a:ext cx="2978111" cy="137716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36000" anchor="ctr" anchorCtr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test yes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yo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ho</a:t>
            </a:r>
          </a:p>
          <a:p>
            <a:pPr>
              <a:lnSpc>
                <a:spcPct val="9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well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done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yo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6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9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not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done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yet 5</a:t>
            </a:r>
          </a:p>
        </p:txBody>
      </p:sp>
      <p:sp>
        <p:nvSpPr>
          <p:cNvPr id="25" name="Rectangle 24"/>
          <p:cNvSpPr>
            <a:spLocks noChangeArrowheads="1"/>
          </p:cNvSpPr>
          <p:nvPr/>
        </p:nvSpPr>
        <p:spPr bwMode="auto">
          <a:xfrm>
            <a:off x="9127030" y="5081589"/>
            <a:ext cx="685800" cy="60960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36000" anchor="ctr" anchorCtr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2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26" name="Arrow: Down 25"/>
          <p:cNvSpPr/>
          <p:nvPr/>
        </p:nvSpPr>
        <p:spPr>
          <a:xfrm>
            <a:off x="9317530" y="4572000"/>
            <a:ext cx="304800" cy="3810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7" name="Rectangle 26"/>
          <p:cNvSpPr/>
          <p:nvPr/>
        </p:nvSpPr>
        <p:spPr>
          <a:xfrm>
            <a:off x="8790694" y="3544420"/>
            <a:ext cx="1096963" cy="863082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8" name="Rectangle 27"/>
          <p:cNvSpPr/>
          <p:nvPr/>
        </p:nvSpPr>
        <p:spPr>
          <a:xfrm>
            <a:off x="9762244" y="3162300"/>
            <a:ext cx="724301" cy="824982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65690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5" grpId="0" animBg="1"/>
      <p:bldP spid="16" grpId="0" animBg="1"/>
      <p:bldP spid="23" grpId="0" animBg="1"/>
      <p:bldP spid="25" grpId="0" animBg="1"/>
      <p:bldP spid="26" grpId="0" animBg="1"/>
      <p:bldP spid="27" grpId="0" animBg="1"/>
      <p:bldP spid="28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644162" y="1328390"/>
            <a:ext cx="10961684" cy="430117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equalNeighborsCount(matrix) {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</a:p>
          <a:p>
            <a:pPr eaLnBrk="0" hangingPunct="0">
              <a:lnSpc>
                <a:spcPct val="95000"/>
              </a:lnSpc>
              <a:spcBef>
                <a:spcPts val="9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neighbors = 0;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for (let row = 0; row &lt; matrix.length-1; row++)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for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(let col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0; col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matrix[row].length; col++)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if (matrix[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row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][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 == matrix[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row + 1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][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])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neighbors++;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// </a:t>
            </a:r>
            <a:r>
              <a:rPr lang="en-US" sz="28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TODO: check also the horizontal neighbors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return neighbors;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Equal Neighbors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9361487" y="1328390"/>
            <a:ext cx="2136268" cy="1371600"/>
            <a:chOff x="9361487" y="1170168"/>
            <a:chExt cx="2136268" cy="1371600"/>
          </a:xfrm>
        </p:grpSpPr>
        <p:sp>
          <p:nvSpPr>
            <p:cNvPr id="5" name="Rectangle 4"/>
            <p:cNvSpPr>
              <a:spLocks noChangeArrowheads="1"/>
            </p:cNvSpPr>
            <p:nvPr/>
          </p:nvSpPr>
          <p:spPr bwMode="auto">
            <a:xfrm>
              <a:off x="9361487" y="1170168"/>
              <a:ext cx="2136268" cy="13716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tIns="72000" bIns="36000" anchor="ctr" anchorCtr="0"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2800" b="1" noProof="1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cs typeface="Arial" panose="020B0604020202020204" pitchFamily="34" charset="0"/>
                </a:rPr>
                <a:t>2 2 5</a:t>
              </a: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cs typeface="Arial" panose="020B0604020202020204" pitchFamily="34" charset="0"/>
                </a:rPr>
                <a:t> 7 </a:t>
              </a:r>
              <a:r>
                <a:rPr lang="en-US" sz="2800" b="1" noProof="1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cs typeface="Arial" panose="020B0604020202020204" pitchFamily="34" charset="0"/>
                </a:rPr>
                <a:t>4</a:t>
              </a:r>
            </a:p>
            <a:p>
              <a:pPr algn="ctr">
                <a:lnSpc>
                  <a:spcPct val="90000"/>
                </a:lnSpc>
              </a:pP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cs typeface="Arial" panose="020B0604020202020204" pitchFamily="34" charset="0"/>
                </a:rPr>
                <a:t>4 0 </a:t>
              </a:r>
              <a:r>
                <a:rPr lang="en-US" sz="2800" b="1" noProof="1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cs typeface="Arial" panose="020B0604020202020204" pitchFamily="34" charset="0"/>
                </a:rPr>
                <a:t>5</a:t>
              </a: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cs typeface="Arial" panose="020B0604020202020204" pitchFamily="34" charset="0"/>
                </a:rPr>
                <a:t> 3 </a:t>
              </a:r>
              <a:r>
                <a:rPr lang="en-US" sz="2800" b="1" noProof="1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cs typeface="Arial" panose="020B0604020202020204" pitchFamily="34" charset="0"/>
                </a:rPr>
                <a:t>4</a:t>
              </a:r>
            </a:p>
            <a:p>
              <a:pPr algn="ctr">
                <a:lnSpc>
                  <a:spcPct val="90000"/>
                </a:lnSpc>
              </a:pP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cs typeface="Arial" panose="020B0604020202020204" pitchFamily="34" charset="0"/>
                </a:rPr>
                <a:t>2 </a:t>
              </a:r>
              <a:r>
                <a:rPr lang="en-US" sz="2800" b="1" noProof="1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cs typeface="Arial" panose="020B0604020202020204" pitchFamily="34" charset="0"/>
                </a:rPr>
                <a:t>5</a:t>
              </a: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cs typeface="Arial" panose="020B0604020202020204" pitchFamily="34" charset="0"/>
                </a:rPr>
                <a:t> </a:t>
              </a:r>
              <a:r>
                <a:rPr lang="en-US" sz="2800" b="1" noProof="1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cs typeface="Arial" panose="020B0604020202020204" pitchFamily="34" charset="0"/>
                </a:rPr>
                <a:t>5</a:t>
              </a: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cs typeface="Arial" panose="020B0604020202020204" pitchFamily="34" charset="0"/>
                </a:rPr>
                <a:t> 4 2</a:t>
              </a:r>
              <a:endPara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9414585" y="1225928"/>
              <a:ext cx="832492" cy="489617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9826731" y="2028720"/>
              <a:ext cx="806867" cy="43905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0955145" y="1225928"/>
              <a:ext cx="483080" cy="863082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0197497" y="1205832"/>
              <a:ext cx="483080" cy="863082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0227641" y="1627442"/>
              <a:ext cx="483080" cy="863082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1749125" y="6172200"/>
            <a:ext cx="86905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5824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4819278"/>
            <a:ext cx="10363200" cy="820600"/>
          </a:xfrm>
        </p:spPr>
        <p:txBody>
          <a:bodyPr/>
          <a:lstStyle/>
          <a:p>
            <a:r>
              <a:rPr lang="en-US" dirty="0"/>
              <a:t>Practice: Arrays and Matrices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757966"/>
            <a:ext cx="10363200" cy="719034"/>
          </a:xfrm>
        </p:spPr>
        <p:txBody>
          <a:bodyPr/>
          <a:lstStyle/>
          <a:p>
            <a:r>
              <a:rPr lang="en-US" dirty="0"/>
              <a:t>Live Exercises in Class (Lab)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7588" y="838200"/>
            <a:ext cx="3524026" cy="363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4605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151121"/>
            <a:ext cx="8222705" cy="5570355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Arrays</a:t>
            </a:r>
            <a:r>
              <a:rPr lang="en-US" sz="3200" dirty="0"/>
              <a:t> in JS hold sequence of elements</a:t>
            </a:r>
          </a:p>
          <a:p>
            <a:endParaRPr lang="en-US" sz="3200" dirty="0"/>
          </a:p>
          <a:p>
            <a:r>
              <a:rPr lang="en-US" sz="3200" dirty="0"/>
              <a:t>Elements are accessed by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index</a:t>
            </a:r>
          </a:p>
          <a:p>
            <a:endParaRPr lang="en-US" sz="3200" dirty="0"/>
          </a:p>
          <a:p>
            <a:r>
              <a:rPr lang="en-US" sz="3200" dirty="0"/>
              <a:t>Behave like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lists</a:t>
            </a:r>
            <a:r>
              <a:rPr lang="en-US" sz="3200" dirty="0"/>
              <a:t> (add / delete elements)</a:t>
            </a:r>
          </a:p>
          <a:p>
            <a:endParaRPr lang="en-US" sz="3200" dirty="0"/>
          </a:p>
          <a:p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Matrices</a:t>
            </a:r>
            <a:r>
              <a:rPr lang="en-US" sz="3200" dirty="0"/>
              <a:t> are arrays holding arrays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</a:t>
            </a:r>
            <a:endParaRPr lang="en-US" dirty="0"/>
          </a:p>
        </p:txBody>
      </p:sp>
      <p:pic>
        <p:nvPicPr>
          <p:cNvPr id="7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4212" y="1371600"/>
            <a:ext cx="3015294" cy="2236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6212" y="4038600"/>
            <a:ext cx="2253295" cy="2253295"/>
          </a:xfrm>
          <a:prstGeom prst="rect">
            <a:avLst/>
          </a:prstGeom>
        </p:spPr>
      </p:pic>
      <p:sp>
        <p:nvSpPr>
          <p:cNvPr id="9" name="Text Placeholder 5"/>
          <p:cNvSpPr txBox="1">
            <a:spLocks/>
          </p:cNvSpPr>
          <p:nvPr/>
        </p:nvSpPr>
        <p:spPr>
          <a:xfrm>
            <a:off x="608012" y="1809344"/>
            <a:ext cx="7086600" cy="61938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>
              <a:lnSpc>
                <a:spcPct val="110000"/>
              </a:lnSpc>
            </a:pPr>
            <a:r>
              <a:rPr lang="en-US" sz="2800" dirty="0"/>
              <a:t>let nums =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[</a:t>
            </a:r>
            <a:r>
              <a:rPr lang="en-US" sz="2800" dirty="0"/>
              <a:t>10, 20, 30, 40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]</a:t>
            </a:r>
            <a:r>
              <a:rPr lang="en-US" sz="2800" dirty="0"/>
              <a:t>;</a:t>
            </a:r>
          </a:p>
        </p:txBody>
      </p:sp>
      <p:sp>
        <p:nvSpPr>
          <p:cNvPr id="10" name="Text Placeholder 5"/>
          <p:cNvSpPr txBox="1">
            <a:spLocks/>
          </p:cNvSpPr>
          <p:nvPr/>
        </p:nvSpPr>
        <p:spPr>
          <a:xfrm>
            <a:off x="608012" y="3143408"/>
            <a:ext cx="7086600" cy="61938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>
              <a:lnSpc>
                <a:spcPct val="110000"/>
              </a:lnSpc>
            </a:pPr>
            <a:r>
              <a:rPr lang="en-US" sz="2800" dirty="0"/>
              <a:t>nums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[</a:t>
            </a:r>
            <a:r>
              <a:rPr lang="en-US" sz="2800" dirty="0"/>
              <a:t>2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]</a:t>
            </a:r>
            <a:r>
              <a:rPr lang="en-US" sz="2800" dirty="0"/>
              <a:t> = 100;</a:t>
            </a:r>
          </a:p>
        </p:txBody>
      </p:sp>
      <p:sp>
        <p:nvSpPr>
          <p:cNvPr id="11" name="Text Placeholder 5"/>
          <p:cNvSpPr txBox="1">
            <a:spLocks/>
          </p:cNvSpPr>
          <p:nvPr/>
        </p:nvSpPr>
        <p:spPr>
          <a:xfrm>
            <a:off x="608012" y="4448784"/>
            <a:ext cx="7086600" cy="61938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>
              <a:lnSpc>
                <a:spcPct val="110000"/>
              </a:lnSpc>
            </a:pPr>
            <a:r>
              <a:rPr lang="en-US" sz="2800" dirty="0"/>
              <a:t>nums.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push</a:t>
            </a:r>
            <a:r>
              <a:rPr lang="en-US" sz="2800" dirty="0"/>
              <a:t>('new element');</a:t>
            </a:r>
          </a:p>
        </p:txBody>
      </p:sp>
      <p:sp>
        <p:nvSpPr>
          <p:cNvPr id="12" name="Text Placeholder 5"/>
          <p:cNvSpPr txBox="1">
            <a:spLocks/>
          </p:cNvSpPr>
          <p:nvPr/>
        </p:nvSpPr>
        <p:spPr>
          <a:xfrm>
            <a:off x="608012" y="5788078"/>
            <a:ext cx="7086600" cy="61938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>
              <a:lnSpc>
                <a:spcPct val="110000"/>
              </a:lnSpc>
            </a:pPr>
            <a:r>
              <a:rPr lang="en-US" sz="2800" dirty="0"/>
              <a:t>let matrix = [[10,</a:t>
            </a:r>
            <a:r>
              <a:rPr lang="en-US" sz="2800" dirty="0">
                <a:latin typeface="+mn-lt"/>
              </a:rPr>
              <a:t> </a:t>
            </a:r>
            <a:r>
              <a:rPr lang="en-US" sz="2800" dirty="0"/>
              <a:t>20], [30,</a:t>
            </a:r>
            <a:r>
              <a:rPr lang="en-US" sz="2800" dirty="0">
                <a:latin typeface="+mn-lt"/>
              </a:rPr>
              <a:t> </a:t>
            </a:r>
            <a:r>
              <a:rPr lang="en-US" sz="2800" dirty="0"/>
              <a:t>40]];</a:t>
            </a:r>
          </a:p>
        </p:txBody>
      </p:sp>
    </p:spTree>
    <p:extLst>
      <p:ext uri="{BB962C8B-B14F-4D97-AF65-F5344CB8AC3E}">
        <p14:creationId xmlns:p14="http://schemas.microsoft.com/office/powerpoint/2010/main" val="1389399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Arrays and Matrices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https://softuni.bg/courses/</a:t>
            </a:r>
            <a:endParaRPr lang="en-US" dirty="0"/>
          </a:p>
        </p:txBody>
      </p:sp>
      <p:pic>
        <p:nvPicPr>
          <p:cNvPr id="13" name="Picture 12">
            <a:hlinkClick r:id="rId4"/>
          </p:cNvPr>
          <p:cNvPicPr>
            <a:picLocks noChangeAspect="1"/>
          </p:cNvPicPr>
          <p:nvPr/>
        </p:nvPicPr>
        <p:blipFill rotWithShape="1">
          <a:blip r:embed="rId5"/>
          <a:srcRect l="-16203" r="-16203"/>
          <a:stretch/>
        </p:blipFill>
        <p:spPr>
          <a:xfrm>
            <a:off x="303212" y="1246226"/>
            <a:ext cx="2763622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4" name="Picture 13">
            <a:hlinkClick r:id="rId6"/>
          </p:cNvPr>
          <p:cNvPicPr>
            <a:picLocks noChangeAspect="1"/>
          </p:cNvPicPr>
          <p:nvPr/>
        </p:nvPicPr>
        <p:blipFill rotWithShape="1">
          <a:blip r:embed="rId7"/>
          <a:srcRect l="-5908" r="-5908"/>
          <a:stretch/>
        </p:blipFill>
        <p:spPr>
          <a:xfrm>
            <a:off x="3787285" y="1254944"/>
            <a:ext cx="2763621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6" name="Picture 15">
            <a:hlinkClick r:id="rId8"/>
          </p:cNvPr>
          <p:cNvPicPr>
            <a:picLocks noChangeAspect="1"/>
          </p:cNvPicPr>
          <p:nvPr/>
        </p:nvPicPr>
        <p:blipFill rotWithShape="1">
          <a:blip r:embed="rId9"/>
          <a:srcRect l="-25003" r="-25003"/>
          <a:stretch/>
        </p:blipFill>
        <p:spPr>
          <a:xfrm>
            <a:off x="7271357" y="4002018"/>
            <a:ext cx="4614255" cy="949046"/>
          </a:xfrm>
          <a:prstGeom prst="roundRect">
            <a:avLst>
              <a:gd name="adj" fmla="val 2953"/>
            </a:avLst>
          </a:prstGeom>
          <a:solidFill>
            <a:schemeClr val="tx1"/>
          </a:solidFill>
        </p:spPr>
      </p:pic>
      <p:pic>
        <p:nvPicPr>
          <p:cNvPr id="17" name="Picture 16">
            <a:hlinkClick r:id="rId10"/>
          </p:cNvPr>
          <p:cNvPicPr>
            <a:picLocks noChangeAspect="1"/>
          </p:cNvPicPr>
          <p:nvPr/>
        </p:nvPicPr>
        <p:blipFill rotWithShape="1">
          <a:blip r:embed="rId11"/>
          <a:srcRect l="-705" r="-705"/>
          <a:stretch/>
        </p:blipFill>
        <p:spPr>
          <a:xfrm>
            <a:off x="7271357" y="5375554"/>
            <a:ext cx="4614255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8" name="Picture 17">
            <a:hlinkClick r:id="rId12"/>
          </p:cNvPr>
          <p:cNvPicPr>
            <a:picLocks noChangeAspect="1"/>
          </p:cNvPicPr>
          <p:nvPr/>
        </p:nvPicPr>
        <p:blipFill rotWithShape="1">
          <a:blip r:embed="rId13"/>
          <a:srcRect t="-66530" b="-59505"/>
          <a:stretch/>
        </p:blipFill>
        <p:spPr>
          <a:xfrm>
            <a:off x="7271357" y="2619763"/>
            <a:ext cx="4614255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0" name="Picture 19">
            <a:hlinkClick r:id="rId14"/>
          </p:cNvPr>
          <p:cNvPicPr>
            <a:picLocks noChangeAspect="1"/>
          </p:cNvPicPr>
          <p:nvPr/>
        </p:nvPicPr>
        <p:blipFill rotWithShape="1">
          <a:blip r:embed="rId15"/>
          <a:srcRect l="-14709" r="-14709"/>
          <a:stretch/>
        </p:blipFill>
        <p:spPr>
          <a:xfrm>
            <a:off x="303212" y="5375554"/>
            <a:ext cx="2763622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1" name="Picture 20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787284" y="5375554"/>
            <a:ext cx="2763622" cy="94904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 rotWithShape="1">
          <a:blip r:embed="rId19"/>
          <a:srcRect l="-9951" r="-9951"/>
          <a:stretch/>
        </p:blipFill>
        <p:spPr>
          <a:xfrm>
            <a:off x="7271357" y="1246226"/>
            <a:ext cx="4614254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35389283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39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22592" y="3700180"/>
            <a:ext cx="5540866" cy="193862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6474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4685488"/>
            <a:ext cx="8938472" cy="820600"/>
          </a:xfrm>
        </p:spPr>
        <p:txBody>
          <a:bodyPr/>
          <a:lstStyle/>
          <a:p>
            <a:r>
              <a:rPr lang="en-US" dirty="0"/>
              <a:t>Arrays in JS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446212" y="5602568"/>
            <a:ext cx="8938472" cy="692873"/>
          </a:xfrm>
        </p:spPr>
        <p:txBody>
          <a:bodyPr/>
          <a:lstStyle/>
          <a:p>
            <a:r>
              <a:rPr lang="en-US" dirty="0"/>
              <a:t>Working with Arrays of Elements</a:t>
            </a:r>
          </a:p>
        </p:txBody>
      </p:sp>
      <p:pic>
        <p:nvPicPr>
          <p:cNvPr id="4" name="Picture 1" descr="C:\Trash\array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50359">
            <a:off x="840154" y="1322176"/>
            <a:ext cx="7328675" cy="2553492"/>
          </a:xfrm>
          <a:prstGeom prst="rect">
            <a:avLst/>
          </a:prstGeom>
          <a:noFill/>
          <a:scene3d>
            <a:camera prst="perspectiveContrastingRightFacing"/>
            <a:lightRig rig="threePt" dir="t"/>
          </a:scene3d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1212" y="1691874"/>
            <a:ext cx="3729990" cy="2650808"/>
          </a:xfrm>
          <a:prstGeom prst="roundRect">
            <a:avLst>
              <a:gd name="adj" fmla="val 3324"/>
            </a:avLst>
          </a:prstGeom>
          <a:scene3d>
            <a:camera prst="perspectiveHeroicExtremeLeftFacing">
              <a:rot lat="125557" lon="1161310" rev="21304823"/>
            </a:camera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419543683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Foundation – </a:t>
            </a:r>
            <a:r>
              <a:rPr lang="en-US" sz="3200" noProof="1">
                <a:hlinkClick r:id="rId3"/>
              </a:rPr>
              <a:t>softuni.org</a:t>
            </a:r>
            <a:endParaRPr lang="en-US" sz="32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>
                <a:hlinkClick r:id="rId6"/>
              </a:rPr>
              <a:t>forum.softuni.bg</a:t>
            </a:r>
            <a:endParaRPr lang="en-US" noProof="1"/>
          </a:p>
        </p:txBody>
      </p:sp>
      <p:pic>
        <p:nvPicPr>
          <p:cNvPr id="9" name="Picture 8" descr="http://softuni.bg" title="Software University">
            <a:hlinkClick r:id="rId4" tooltip="Software University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6400" y="1594686"/>
            <a:ext cx="1701050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descr="http://softuni.org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descr="http://www.facebook.com/SoftwareUniversity" title="Software University @ Facebook">
            <a:hlinkClick r:id="rId9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512062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6" tooltip="Software University Discussion Forum"/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4876800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4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62304" y="3093954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2279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Arrays?</a:t>
            </a:r>
            <a:endParaRPr lang="bg-BG" dirty="0"/>
          </a:p>
        </p:txBody>
      </p:sp>
      <p:sp>
        <p:nvSpPr>
          <p:cNvPr id="428035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086256"/>
            <a:ext cx="11804822" cy="55703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In JS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arrays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are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ordered sequences of elements</a:t>
            </a:r>
            <a:endParaRPr lang="bg-BG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13" name="Rounded Rectangle 12"/>
          <p:cNvSpPr/>
          <p:nvPr/>
        </p:nvSpPr>
        <p:spPr>
          <a:xfrm>
            <a:off x="4574277" y="2000656"/>
            <a:ext cx="3698997" cy="1667663"/>
          </a:xfrm>
          <a:prstGeom prst="roundRect">
            <a:avLst>
              <a:gd name="adj" fmla="val 6659"/>
            </a:avLst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  <a:alpha val="50000"/>
              </a:schemeClr>
            </a:solidFill>
            <a:prstDash val="sysDash"/>
          </a:ln>
        </p:spPr>
        <p:txBody>
          <a:bodyPr vert="horz" wrap="square" lIns="144000" tIns="108000" rIns="144000" bIns="108000" rtlCol="0">
            <a:noAutofit/>
          </a:bodyPr>
          <a:lstStyle/>
          <a:p>
            <a:pPr defTabSz="1218987"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endParaRPr lang="en-US" sz="24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4" name="Text Box 18"/>
          <p:cNvSpPr txBox="1">
            <a:spLocks noChangeArrowheads="1"/>
          </p:cNvSpPr>
          <p:nvPr/>
        </p:nvSpPr>
        <p:spPr bwMode="auto">
          <a:xfrm>
            <a:off x="5069527" y="2201881"/>
            <a:ext cx="2747867" cy="5232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bg-BG" sz="2800" b="1" dirty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0  1  2  3  4</a:t>
            </a:r>
          </a:p>
        </p:txBody>
      </p:sp>
      <p:sp>
        <p:nvSpPr>
          <p:cNvPr id="15" name="AutoShape 23"/>
          <p:cNvSpPr>
            <a:spLocks noChangeArrowheads="1"/>
          </p:cNvSpPr>
          <p:nvPr/>
        </p:nvSpPr>
        <p:spPr bwMode="auto">
          <a:xfrm>
            <a:off x="951724" y="2474368"/>
            <a:ext cx="3285001" cy="648928"/>
          </a:xfrm>
          <a:prstGeom prst="wedgeRoundRectCallout">
            <a:avLst>
              <a:gd name="adj1" fmla="val 67473"/>
              <a:gd name="adj2" fmla="val 2552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  <a:latin typeface="+mn-lt"/>
              </a:rPr>
              <a:t>Array of 5 elements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16" name="AutoShape 25"/>
          <p:cNvSpPr>
            <a:spLocks noChangeArrowheads="1"/>
          </p:cNvSpPr>
          <p:nvPr/>
        </p:nvSpPr>
        <p:spPr bwMode="auto">
          <a:xfrm>
            <a:off x="8571724" y="2137106"/>
            <a:ext cx="2514600" cy="652770"/>
          </a:xfrm>
          <a:prstGeom prst="wedgeRoundRectCallout">
            <a:avLst>
              <a:gd name="adj1" fmla="val -74277"/>
              <a:gd name="adj2" fmla="val -345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  <a:latin typeface="+mn-lt"/>
              </a:rPr>
              <a:t>Element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index</a:t>
            </a:r>
            <a:endParaRPr lang="bg-BG" sz="2800" dirty="0">
              <a:solidFill>
                <a:schemeClr val="tx2">
                  <a:lumMod val="75000"/>
                </a:schemeClr>
              </a:solidFill>
              <a:latin typeface="+mn-lt"/>
            </a:endParaRPr>
          </a:p>
        </p:txBody>
      </p:sp>
      <p:graphicFrame>
        <p:nvGraphicFramePr>
          <p:cNvPr id="18" name="Group 13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82042545"/>
              </p:ext>
            </p:extLst>
          </p:nvPr>
        </p:nvGraphicFramePr>
        <p:xfrm>
          <a:off x="4982606" y="2736867"/>
          <a:ext cx="2941320" cy="512477"/>
        </p:xfrm>
        <a:graphic>
          <a:graphicData uri="http://schemas.openxmlformats.org/drawingml/2006/table">
            <a:tbl>
              <a:tblPr/>
              <a:tblGrid>
                <a:gridCol w="5882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82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82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82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882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1247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5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…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5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…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5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…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5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…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5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…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7" name="AutoShape 24"/>
          <p:cNvSpPr>
            <a:spLocks noChangeArrowheads="1"/>
          </p:cNvSpPr>
          <p:nvPr/>
        </p:nvSpPr>
        <p:spPr bwMode="auto">
          <a:xfrm>
            <a:off x="8399868" y="3124200"/>
            <a:ext cx="2576314" cy="665164"/>
          </a:xfrm>
          <a:prstGeom prst="wedgeRoundRectCallout">
            <a:avLst>
              <a:gd name="adj1" fmla="val -71119"/>
              <a:gd name="adj2" fmla="val -5481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  <a:latin typeface="+mn-lt"/>
              </a:rPr>
              <a:t>Array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element</a:t>
            </a:r>
            <a:endParaRPr lang="bg-BG" sz="2800" dirty="0">
              <a:solidFill>
                <a:schemeClr val="tx2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57815" y="4060210"/>
            <a:ext cx="11873194" cy="2492990"/>
          </a:xfrm>
          <a:prstGeom prst="rect">
            <a:avLst/>
          </a:prstGeom>
        </p:spPr>
        <p:txBody>
          <a:bodyPr>
            <a:spAutoFit/>
          </a:bodyPr>
          <a:lstStyle/>
          <a:p>
            <a:pPr lvl="1" indent="-231606">
              <a:spcBef>
                <a:spcPts val="600"/>
              </a:spcBef>
              <a:spcAft>
                <a:spcPts val="600"/>
              </a:spcAft>
              <a:buClr>
                <a:srgbClr val="F0A22E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prstClr val="white"/>
                </a:solidFill>
              </a:rPr>
              <a:t>Elements are </a:t>
            </a:r>
            <a:r>
              <a:rPr lang="en-US" sz="3200" dirty="0">
                <a:solidFill>
                  <a:srgbClr val="FBEEC9">
                    <a:lumMod val="75000"/>
                  </a:srgbClr>
                </a:solidFill>
              </a:rPr>
              <a:t>numbered</a:t>
            </a:r>
            <a:r>
              <a:rPr lang="en-US" sz="3200" dirty="0">
                <a:solidFill>
                  <a:prstClr val="white"/>
                </a:solidFill>
              </a:rPr>
              <a:t> from </a:t>
            </a:r>
            <a:r>
              <a:rPr lang="en-US" sz="3200" b="1" dirty="0">
                <a:solidFill>
                  <a:srgbClr val="FBEEC9">
                    <a:lumMod val="75000"/>
                  </a:srgbClr>
                </a:solidFill>
                <a:latin typeface="Consolas" panose="020B0609020204030204" pitchFamily="49" charset="0"/>
              </a:rPr>
              <a:t>0</a:t>
            </a:r>
            <a:r>
              <a:rPr lang="en-US" sz="3200" dirty="0">
                <a:solidFill>
                  <a:prstClr val="white"/>
                </a:solidFill>
              </a:rPr>
              <a:t> to </a:t>
            </a:r>
            <a:r>
              <a:rPr lang="en-US" sz="3200" b="1" dirty="0">
                <a:solidFill>
                  <a:srgbClr val="FBEEC9">
                    <a:lumMod val="75000"/>
                  </a:srgbClr>
                </a:solidFill>
                <a:latin typeface="Consolas" panose="020B0609020204030204" pitchFamily="49" charset="0"/>
              </a:rPr>
              <a:t>length-1</a:t>
            </a:r>
          </a:p>
          <a:p>
            <a:pPr lvl="1" indent="-231606">
              <a:spcBef>
                <a:spcPts val="600"/>
              </a:spcBef>
              <a:spcAft>
                <a:spcPts val="600"/>
              </a:spcAft>
              <a:buClr>
                <a:srgbClr val="F0A22E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prstClr val="white"/>
                </a:solidFill>
              </a:rPr>
              <a:t>Arrays hold </a:t>
            </a:r>
            <a:r>
              <a:rPr lang="en-US" sz="3200" dirty="0">
                <a:solidFill>
                  <a:srgbClr val="FBEEC9">
                    <a:lumMod val="75000"/>
                  </a:srgbClr>
                </a:solidFill>
              </a:rPr>
              <a:t>key-value pairs</a:t>
            </a:r>
          </a:p>
          <a:p>
            <a:pPr marL="914240" lvl="2" indent="-231606"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sz="3000" b="1" dirty="0">
                <a:solidFill>
                  <a:srgbClr val="FBEEC9">
                    <a:lumMod val="75000"/>
                  </a:srgbClr>
                </a:solidFill>
              </a:rPr>
              <a:t>Key</a:t>
            </a:r>
            <a:r>
              <a:rPr lang="en-US" sz="3000" dirty="0">
                <a:solidFill>
                  <a:prstClr val="white"/>
                </a:solidFill>
              </a:rPr>
              <a:t> (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0</a:t>
            </a:r>
            <a:r>
              <a:rPr lang="en-US" sz="3000" dirty="0">
                <a:solidFill>
                  <a:prstClr val="white"/>
                </a:solidFill>
              </a:rPr>
              <a:t>…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length-1</a:t>
            </a:r>
            <a:r>
              <a:rPr lang="en-US" sz="3000" dirty="0">
                <a:solidFill>
                  <a:prstClr val="white"/>
                </a:solidFill>
              </a:rPr>
              <a:t>), </a:t>
            </a:r>
            <a:r>
              <a:rPr lang="en-US" sz="3000" b="1" dirty="0">
                <a:solidFill>
                  <a:srgbClr val="FBEEC9">
                    <a:lumMod val="75000"/>
                  </a:srgbClr>
                </a:solidFill>
              </a:rPr>
              <a:t>value</a:t>
            </a:r>
            <a:r>
              <a:rPr lang="en-US" sz="3000" dirty="0">
                <a:solidFill>
                  <a:prstClr val="white"/>
                </a:solidFill>
              </a:rPr>
              <a:t> of </a:t>
            </a:r>
            <a:r>
              <a:rPr lang="en-US" sz="3000" dirty="0">
                <a:solidFill>
                  <a:srgbClr val="FBEEC9">
                    <a:lumMod val="75000"/>
                  </a:srgbClr>
                </a:solidFill>
              </a:rPr>
              <a:t>any type </a:t>
            </a:r>
            <a:r>
              <a:rPr lang="en-US" sz="3000" dirty="0">
                <a:solidFill>
                  <a:prstClr val="white"/>
                </a:solidFill>
              </a:rPr>
              <a:t>(e.g. number / string / object)</a:t>
            </a:r>
          </a:p>
          <a:p>
            <a:pPr lvl="1" indent="-231606">
              <a:spcBef>
                <a:spcPts val="600"/>
              </a:spcBef>
              <a:spcAft>
                <a:spcPts val="600"/>
              </a:spcAft>
              <a:buClr>
                <a:srgbClr val="F0A22E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prstClr val="white"/>
                </a:solidFill>
              </a:rPr>
              <a:t>Arrays have </a:t>
            </a:r>
            <a:r>
              <a:rPr lang="en-US" sz="3200" dirty="0">
                <a:solidFill>
                  <a:srgbClr val="FBEEC9">
                    <a:lumMod val="75000"/>
                  </a:srgbClr>
                </a:solidFill>
              </a:rPr>
              <a:t>variable size </a:t>
            </a:r>
            <a:r>
              <a:rPr lang="en-US" sz="3200" dirty="0">
                <a:solidFill>
                  <a:prstClr val="white"/>
                </a:solidFill>
              </a:rPr>
              <a:t>– can be resized (unlike C# / Java / C++)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871774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Arrays – Examples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836612" y="1173065"/>
            <a:ext cx="10515598" cy="224943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>
              <a:lnSpc>
                <a:spcPct val="110000"/>
              </a:lnSpc>
            </a:pPr>
            <a:r>
              <a:rPr lang="en-US" sz="3000" dirty="0"/>
              <a:t>let arr =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[</a:t>
            </a:r>
            <a:r>
              <a:rPr lang="en-US" sz="3000" dirty="0"/>
              <a:t>10, 20, 30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]</a:t>
            </a:r>
            <a:r>
              <a:rPr lang="en-US" sz="3000" dirty="0"/>
              <a:t>;</a:t>
            </a:r>
          </a:p>
          <a:p>
            <a:pPr>
              <a:lnSpc>
                <a:spcPct val="110000"/>
              </a:lnSpc>
            </a:pPr>
            <a:r>
              <a:rPr lang="en-US" sz="3000" dirty="0"/>
              <a:t>console.log(arr);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// [10,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20,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30]</a:t>
            </a:r>
          </a:p>
          <a:p>
            <a:pPr>
              <a:lnSpc>
                <a:spcPct val="110000"/>
              </a:lnSpc>
            </a:pPr>
            <a:r>
              <a:rPr lang="en-US" sz="3000" dirty="0"/>
              <a:t>console.log(arr.length);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// 3</a:t>
            </a:r>
          </a:p>
          <a:p>
            <a:pPr>
              <a:lnSpc>
                <a:spcPct val="110000"/>
              </a:lnSpc>
            </a:pPr>
            <a:r>
              <a:rPr lang="en-US" sz="3000" dirty="0"/>
              <a:t>console.log(arr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[</a:t>
            </a:r>
            <a:r>
              <a:rPr lang="en-US" sz="3000" dirty="0"/>
              <a:t>0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]</a:t>
            </a:r>
            <a:r>
              <a:rPr lang="en-US" sz="3000" dirty="0"/>
              <a:t>);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// 10</a:t>
            </a: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836612" y="3663868"/>
            <a:ext cx="10515598" cy="123377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>
              <a:lnSpc>
                <a:spcPct val="110000"/>
              </a:lnSpc>
            </a:pPr>
            <a:r>
              <a:rPr lang="en-US" sz="3000" dirty="0"/>
              <a:t>arr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[</a:t>
            </a:r>
            <a:r>
              <a:rPr lang="en-US" sz="3000" dirty="0"/>
              <a:t>0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]</a:t>
            </a:r>
            <a:r>
              <a:rPr lang="en-US" sz="3000" dirty="0"/>
              <a:t> = 5;</a:t>
            </a:r>
            <a:r>
              <a:rPr lang="bg-BG" sz="3000" dirty="0"/>
              <a:t> </a:t>
            </a:r>
            <a:r>
              <a:rPr lang="bg-BG" sz="3000" i="1" dirty="0">
                <a:solidFill>
                  <a:schemeClr val="tx2">
                    <a:lumMod val="75000"/>
                  </a:schemeClr>
                </a:solidFill>
              </a:rPr>
              <a:t>// </a:t>
            </a:r>
            <a:r>
              <a:rPr lang="en-US" sz="3000" i="1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Elements can be modified</a:t>
            </a:r>
          </a:p>
          <a:p>
            <a:pPr>
              <a:lnSpc>
                <a:spcPct val="110000"/>
              </a:lnSpc>
            </a:pPr>
            <a:r>
              <a:rPr lang="en-US" sz="3000" dirty="0"/>
              <a:t>console.log(arr);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// [5,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20,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30]</a:t>
            </a:r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836612" y="5167028"/>
            <a:ext cx="10515598" cy="123377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>
              <a:lnSpc>
                <a:spcPct val="110000"/>
              </a:lnSpc>
            </a:pPr>
            <a:r>
              <a:rPr lang="en-US" sz="3000" dirty="0"/>
              <a:t>arr.push(500);</a:t>
            </a:r>
            <a:r>
              <a:rPr lang="en-US" sz="3000" i="1" dirty="0">
                <a:solidFill>
                  <a:schemeClr val="tx2">
                    <a:lumMod val="75000"/>
                  </a:schemeClr>
                </a:solidFill>
              </a:rPr>
              <a:t> // </a:t>
            </a:r>
            <a:r>
              <a:rPr lang="en-US" sz="3000" i="1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Elements are resizable</a:t>
            </a:r>
            <a:endParaRPr lang="en-US" sz="3000" dirty="0">
              <a:solidFill>
                <a:schemeClr val="tx2">
                  <a:lumMod val="75000"/>
                </a:schemeClr>
              </a:solidFill>
              <a:latin typeface="+mn-lt"/>
            </a:endParaRPr>
          </a:p>
          <a:p>
            <a:pPr>
              <a:lnSpc>
                <a:spcPct val="110000"/>
              </a:lnSpc>
            </a:pPr>
            <a:r>
              <a:rPr lang="en-US" sz="3000" dirty="0"/>
              <a:t>console.log(arr);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// [5,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20,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30,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500]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6021" y="1302419"/>
            <a:ext cx="2981325" cy="1990725"/>
          </a:xfrm>
          <a:prstGeom prst="roundRect">
            <a:avLst>
              <a:gd name="adj" fmla="val 2271"/>
            </a:avLst>
          </a:prstGeom>
        </p:spPr>
      </p:pic>
    </p:spTree>
    <p:extLst>
      <p:ext uri="{BB962C8B-B14F-4D97-AF65-F5344CB8AC3E}">
        <p14:creationId xmlns:p14="http://schemas.microsoft.com/office/powerpoint/2010/main" val="2942701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You are given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array of strings holding numbers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Calculate and print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sum</a:t>
            </a:r>
            <a:r>
              <a:rPr lang="en-US" dirty="0"/>
              <a:t> of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first</a:t>
            </a:r>
            <a:r>
              <a:rPr lang="en-US" dirty="0"/>
              <a:t> and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last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elements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Problem: Sum First and Last Array Elements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475987" y="2512976"/>
            <a:ext cx="762000" cy="157889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20</a:t>
            </a:r>
          </a:p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30</a:t>
            </a:r>
          </a:p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40</a:t>
            </a:r>
            <a:endParaRPr lang="bg-BG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2992971" y="2757727"/>
            <a:ext cx="598882" cy="108638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60</a:t>
            </a:r>
            <a:endParaRPr lang="it-IT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ight Arrow 7"/>
          <p:cNvSpPr/>
          <p:nvPr/>
        </p:nvSpPr>
        <p:spPr>
          <a:xfrm>
            <a:off x="2420672" y="3127829"/>
            <a:ext cx="381000" cy="3461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4828640" y="2760736"/>
            <a:ext cx="762000" cy="108337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5</a:t>
            </a:r>
          </a:p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10</a:t>
            </a:r>
            <a:endParaRPr lang="bg-BG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6345624" y="2757727"/>
            <a:ext cx="598882" cy="108638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15</a:t>
            </a:r>
            <a:endParaRPr lang="it-IT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Right Arrow 7"/>
          <p:cNvSpPr/>
          <p:nvPr/>
        </p:nvSpPr>
        <p:spPr>
          <a:xfrm>
            <a:off x="5773325" y="3127829"/>
            <a:ext cx="381000" cy="3461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8095450" y="3005913"/>
            <a:ext cx="607496" cy="59001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algn="ctr">
              <a:lnSpc>
                <a:spcPct val="115000"/>
              </a:lnSpc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2</a:t>
            </a:r>
            <a:endParaRPr lang="bg-BG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9449316" y="3005911"/>
            <a:ext cx="607496" cy="59001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4</a:t>
            </a:r>
            <a:endParaRPr lang="it-IT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3" name="Right Arrow 7"/>
          <p:cNvSpPr/>
          <p:nvPr/>
        </p:nvSpPr>
        <p:spPr>
          <a:xfrm>
            <a:off x="8885631" y="3127829"/>
            <a:ext cx="381000" cy="3461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4" name="Text Placeholder 5"/>
          <p:cNvSpPr txBox="1">
            <a:spLocks/>
          </p:cNvSpPr>
          <p:nvPr/>
        </p:nvSpPr>
        <p:spPr>
          <a:xfrm>
            <a:off x="622410" y="4401413"/>
            <a:ext cx="10944002" cy="169082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>
              <a:lnSpc>
                <a:spcPct val="110000"/>
              </a:lnSpc>
            </a:pPr>
            <a:r>
              <a:rPr lang="en-US" sz="2900" dirty="0"/>
              <a:t>function sumFirstAndLast(arr) {</a:t>
            </a:r>
          </a:p>
          <a:p>
            <a:pPr>
              <a:lnSpc>
                <a:spcPct val="110000"/>
              </a:lnSpc>
            </a:pPr>
            <a:r>
              <a:rPr lang="en-US" sz="2900" dirty="0"/>
              <a:t>  return Number(arr[</a:t>
            </a:r>
            <a:r>
              <a:rPr lang="en-US" sz="2900" dirty="0">
                <a:solidFill>
                  <a:schemeClr val="tx2">
                    <a:lumMod val="75000"/>
                  </a:schemeClr>
                </a:solidFill>
              </a:rPr>
              <a:t>0</a:t>
            </a:r>
            <a:r>
              <a:rPr lang="en-US" sz="2900" dirty="0"/>
              <a:t>])</a:t>
            </a:r>
            <a:r>
              <a:rPr lang="en-US" sz="2900" dirty="0">
                <a:latin typeface="+mn-lt"/>
              </a:rPr>
              <a:t> </a:t>
            </a:r>
            <a:r>
              <a:rPr lang="en-US" sz="2900" dirty="0"/>
              <a:t>+</a:t>
            </a:r>
            <a:r>
              <a:rPr lang="en-US" sz="2900" dirty="0">
                <a:latin typeface="+mn-lt"/>
              </a:rPr>
              <a:t> </a:t>
            </a:r>
            <a:r>
              <a:rPr lang="en-US" sz="2900" dirty="0"/>
              <a:t>Number(arr[</a:t>
            </a:r>
            <a:r>
              <a:rPr lang="en-US" sz="2900" dirty="0">
                <a:solidFill>
                  <a:schemeClr val="tx2">
                    <a:lumMod val="75000"/>
                  </a:schemeClr>
                </a:solidFill>
              </a:rPr>
              <a:t>arr.length</a:t>
            </a:r>
            <a:r>
              <a:rPr lang="en-US" sz="29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 </a:t>
            </a:r>
            <a:r>
              <a:rPr lang="en-US" sz="2900" dirty="0">
                <a:solidFill>
                  <a:schemeClr val="tx2">
                    <a:lumMod val="75000"/>
                  </a:schemeClr>
                </a:solidFill>
              </a:rPr>
              <a:t>-</a:t>
            </a:r>
            <a:r>
              <a:rPr lang="en-US" sz="29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 </a:t>
            </a:r>
            <a:r>
              <a:rPr lang="en-US" sz="2900" dirty="0">
                <a:solidFill>
                  <a:schemeClr val="tx2">
                    <a:lumMod val="75000"/>
                  </a:schemeClr>
                </a:solidFill>
              </a:rPr>
              <a:t>1</a:t>
            </a:r>
            <a:r>
              <a:rPr lang="en-US" sz="2900" dirty="0"/>
              <a:t>]);</a:t>
            </a:r>
          </a:p>
          <a:p>
            <a:pPr>
              <a:lnSpc>
                <a:spcPct val="110000"/>
              </a:lnSpc>
            </a:pPr>
            <a:r>
              <a:rPr lang="en-US" sz="2900" dirty="0"/>
              <a:t>}</a:t>
            </a:r>
            <a:endParaRPr lang="en-US" sz="29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446213" y="6219216"/>
            <a:ext cx="9296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https://judge.softuni.bg/Contests/311</a:t>
            </a:r>
            <a:endParaRPr lang="en-US" dirty="0"/>
          </a:p>
        </p:txBody>
      </p:sp>
      <p:sp>
        <p:nvSpPr>
          <p:cNvPr id="18" name="Text Placeholder 5"/>
          <p:cNvSpPr txBox="1">
            <a:spLocks/>
          </p:cNvSpPr>
          <p:nvPr/>
        </p:nvSpPr>
        <p:spPr>
          <a:xfrm>
            <a:off x="3732212" y="5579411"/>
            <a:ext cx="7836798" cy="51282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36000" rIns="108000" bIns="36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>
              <a:lnSpc>
                <a:spcPct val="110000"/>
              </a:lnSpc>
            </a:pPr>
            <a:r>
              <a:rPr lang="en-US" sz="2600" dirty="0"/>
              <a:t>sumFirstAndLast(['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20</a:t>
            </a:r>
            <a:r>
              <a:rPr lang="en-US" sz="2600" dirty="0"/>
              <a:t>', '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30</a:t>
            </a:r>
            <a:r>
              <a:rPr lang="en-US" sz="2600" dirty="0"/>
              <a:t>', '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40</a:t>
            </a:r>
            <a:r>
              <a:rPr lang="en-US" sz="2600" dirty="0"/>
              <a:t>'])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// 60</a:t>
            </a:r>
          </a:p>
        </p:txBody>
      </p:sp>
    </p:spTree>
    <p:extLst>
      <p:ext uri="{BB962C8B-B14F-4D97-AF65-F5344CB8AC3E}">
        <p14:creationId xmlns:p14="http://schemas.microsoft.com/office/powerpoint/2010/main" val="285531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/>
      <p:bldP spid="1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675998" y="2202734"/>
            <a:ext cx="10830238" cy="110799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18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(let capital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of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capitals)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console.log(capital);</a:t>
            </a:r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675998" y="3665208"/>
            <a:ext cx="10830238" cy="110799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18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(let i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capitals)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console.log(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+ " " + capitals[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]);</a:t>
            </a:r>
          </a:p>
        </p:txBody>
      </p:sp>
      <p:sp>
        <p:nvSpPr>
          <p:cNvPr id="12" name="Rectangle 4"/>
          <p:cNvSpPr>
            <a:spLocks noChangeArrowheads="1"/>
          </p:cNvSpPr>
          <p:nvPr/>
        </p:nvSpPr>
        <p:spPr bwMode="auto">
          <a:xfrm>
            <a:off x="675998" y="5127682"/>
            <a:ext cx="10830238" cy="110799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18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(let i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0; i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capitals.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length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i++)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console.log(capitals[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]);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50176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Processing Arrays </a:t>
            </a:r>
            <a:r>
              <a:rPr lang="en-US" noProof="1"/>
              <a:t>Elements</a:t>
            </a:r>
          </a:p>
        </p:txBody>
      </p:sp>
      <p:sp>
        <p:nvSpPr>
          <p:cNvPr id="501764" name="Rectangle 4"/>
          <p:cNvSpPr>
            <a:spLocks noChangeArrowheads="1"/>
          </p:cNvSpPr>
          <p:nvPr/>
        </p:nvSpPr>
        <p:spPr bwMode="auto">
          <a:xfrm>
            <a:off x="675998" y="1274060"/>
            <a:ext cx="10830238" cy="57419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capitals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Sofia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Washington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London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Paris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</p:txBody>
      </p:sp>
      <p:sp>
        <p:nvSpPr>
          <p:cNvPr id="6" name="AutoShape 25"/>
          <p:cNvSpPr>
            <a:spLocks noChangeArrowheads="1"/>
          </p:cNvSpPr>
          <p:nvPr/>
        </p:nvSpPr>
        <p:spPr bwMode="auto">
          <a:xfrm>
            <a:off x="6170611" y="3461499"/>
            <a:ext cx="5520887" cy="590752"/>
          </a:xfrm>
          <a:prstGeom prst="wedgeRoundRectCallout">
            <a:avLst>
              <a:gd name="adj1" fmla="val -57322"/>
              <a:gd name="adj2" fmla="val 3674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for</a:t>
            </a:r>
            <a:r>
              <a:rPr lang="en-US" sz="2800" dirty="0">
                <a:solidFill>
                  <a:srgbClr val="FFFFFF"/>
                </a:solidFill>
                <a:latin typeface="+mn-lt"/>
              </a:rPr>
              <a:t>...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in</a:t>
            </a:r>
            <a:r>
              <a:rPr lang="en-US" sz="2800" dirty="0">
                <a:solidFill>
                  <a:srgbClr val="FFFFFF"/>
                </a:solidFill>
                <a:latin typeface="+mn-lt"/>
              </a:rPr>
              <a:t> </a:t>
            </a:r>
            <a:r>
              <a:rPr lang="en-US" sz="2800" dirty="0">
                <a:solidFill>
                  <a:srgbClr val="FFFFFF"/>
                </a:solidFill>
              </a:rPr>
              <a:t>goes through array indices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7" name="AutoShape 25"/>
          <p:cNvSpPr>
            <a:spLocks noChangeArrowheads="1"/>
          </p:cNvSpPr>
          <p:nvPr/>
        </p:nvSpPr>
        <p:spPr bwMode="auto">
          <a:xfrm>
            <a:off x="7195103" y="2511913"/>
            <a:ext cx="4496396" cy="564959"/>
          </a:xfrm>
          <a:prstGeom prst="wedgeRoundRectCallout">
            <a:avLst>
              <a:gd name="adj1" fmla="val -56038"/>
              <a:gd name="adj2" fmla="val -4036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for</a:t>
            </a:r>
            <a:r>
              <a:rPr lang="en-US" sz="2800" dirty="0">
                <a:solidFill>
                  <a:srgbClr val="FFFFFF"/>
                </a:solidFill>
                <a:latin typeface="+mn-lt"/>
              </a:rPr>
              <a:t>…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of</a:t>
            </a:r>
            <a:r>
              <a:rPr lang="en-US" sz="2800" dirty="0">
                <a:solidFill>
                  <a:srgbClr val="FFFFFF"/>
                </a:solidFill>
                <a:latin typeface="+mn-lt"/>
              </a:rPr>
              <a:t> works like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foreach</a:t>
            </a:r>
            <a:endParaRPr lang="en-US" sz="280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8" name="AutoShape 25"/>
          <p:cNvSpPr>
            <a:spLocks noChangeArrowheads="1"/>
          </p:cNvSpPr>
          <p:nvPr/>
        </p:nvSpPr>
        <p:spPr bwMode="auto">
          <a:xfrm>
            <a:off x="7008812" y="5810656"/>
            <a:ext cx="3456751" cy="604245"/>
          </a:xfrm>
          <a:prstGeom prst="wedgeRoundRectCallout">
            <a:avLst>
              <a:gd name="adj1" fmla="val -62270"/>
              <a:gd name="adj2" fmla="val -5634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  <a:latin typeface="+mn-lt"/>
              </a:rPr>
              <a:t>Traditional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for</a:t>
            </a:r>
            <a:r>
              <a:rPr lang="en-US" sz="2800" dirty="0">
                <a:solidFill>
                  <a:srgbClr val="FFFFFF"/>
                </a:solidFill>
                <a:latin typeface="+mn-lt"/>
              </a:rPr>
              <a:t>-loop</a:t>
            </a:r>
          </a:p>
        </p:txBody>
      </p:sp>
    </p:spTree>
    <p:extLst>
      <p:ext uri="{BB962C8B-B14F-4D97-AF65-F5344CB8AC3E}">
        <p14:creationId xmlns:p14="http://schemas.microsoft.com/office/powerpoint/2010/main" val="272981969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6" grpId="0" animBg="1"/>
      <p:bldP spid="7" grpId="0" animBg="1"/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Processing Arrays </a:t>
            </a:r>
            <a:r>
              <a:rPr lang="en-US" noProof="1"/>
              <a:t>Elements (2)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75998" y="1305820"/>
            <a:ext cx="10830238" cy="57419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capitals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Sofia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Washington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London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Paris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675998" y="2229256"/>
            <a:ext cx="10830238" cy="60016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capitals.forEach(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capital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=&gt;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console.log(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capital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));</a:t>
            </a: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675998" y="3178660"/>
            <a:ext cx="10830238" cy="110799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capitals.forEach(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(capital, i)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=&gt;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console.log(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+ ' -&gt; ' +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capital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));</a:t>
            </a:r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675998" y="4635896"/>
            <a:ext cx="10830238" cy="57214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console.log(capitals.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join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'));</a:t>
            </a:r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675998" y="5557280"/>
            <a:ext cx="10830238" cy="60016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JSON.stringify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(capitals));</a:t>
            </a:r>
          </a:p>
        </p:txBody>
      </p:sp>
    </p:spTree>
    <p:extLst>
      <p:ext uri="{BB962C8B-B14F-4D97-AF65-F5344CB8AC3E}">
        <p14:creationId xmlns:p14="http://schemas.microsoft.com/office/powerpoint/2010/main" val="420906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0" grpId="0" animBg="1"/>
    </p:bld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2533</TotalTime>
  <Words>3087</Words>
  <Application>Microsoft Office PowerPoint</Application>
  <PresentationFormat>Custom</PresentationFormat>
  <Paragraphs>522</Paragraphs>
  <Slides>40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6" baseType="lpstr">
      <vt:lpstr>Arial</vt:lpstr>
      <vt:lpstr>Calibri</vt:lpstr>
      <vt:lpstr>Consolas</vt:lpstr>
      <vt:lpstr>Wingdings</vt:lpstr>
      <vt:lpstr>Wingdings 2</vt:lpstr>
      <vt:lpstr>SoftUni 16x9</vt:lpstr>
      <vt:lpstr>Arrays and Matrices</vt:lpstr>
      <vt:lpstr>Table of Contents</vt:lpstr>
      <vt:lpstr>Have a Question?</vt:lpstr>
      <vt:lpstr>Arrays in JS</vt:lpstr>
      <vt:lpstr>What are Arrays?</vt:lpstr>
      <vt:lpstr>Arrays – Examples</vt:lpstr>
      <vt:lpstr>Problem: Sum First and Last Array Elements</vt:lpstr>
      <vt:lpstr>Processing Arrays Elements</vt:lpstr>
      <vt:lpstr>Processing Arrays Elements (2)</vt:lpstr>
      <vt:lpstr>Problem: Even Position Elements</vt:lpstr>
      <vt:lpstr>Arrays of Different Types</vt:lpstr>
      <vt:lpstr>JS Arrays and Invalid Positions</vt:lpstr>
      <vt:lpstr>Array Operations</vt:lpstr>
      <vt:lpstr>Add / Remove Elements at Both Ends</vt:lpstr>
      <vt:lpstr>Problem: Negative / Positive Numbers</vt:lpstr>
      <vt:lpstr>Solution: Negative / Positive Numbers</vt:lpstr>
      <vt:lpstr>Slicing Arrays</vt:lpstr>
      <vt:lpstr>Splice: Cut and Insert Array Elements</vt:lpstr>
      <vt:lpstr>Problem: First and Last K Numbers</vt:lpstr>
      <vt:lpstr>Problem: Sum Last K Numbers Sequence</vt:lpstr>
      <vt:lpstr>Solution: Sum Last K Numbers Sequence</vt:lpstr>
      <vt:lpstr>Filtering and Transforming Elements</vt:lpstr>
      <vt:lpstr>Problem: Process Odd Numbers</vt:lpstr>
      <vt:lpstr>Sorting Arrays</vt:lpstr>
      <vt:lpstr>Sorting Arrays</vt:lpstr>
      <vt:lpstr>Problem: Smallest 2 Numbers</vt:lpstr>
      <vt:lpstr>Matrices (Tables)</vt:lpstr>
      <vt:lpstr>Matrices in JS</vt:lpstr>
      <vt:lpstr>Matrix – Example</vt:lpstr>
      <vt:lpstr>Problem: Biggest Element in Matrix</vt:lpstr>
      <vt:lpstr>Solution: Biggest Element in Matrix</vt:lpstr>
      <vt:lpstr>Problem: Diagonal Sums</vt:lpstr>
      <vt:lpstr>Solution: Diagonal Sums</vt:lpstr>
      <vt:lpstr>Problem: Equal Neighbors</vt:lpstr>
      <vt:lpstr>Problem: Equal Neighbors</vt:lpstr>
      <vt:lpstr>Practice: Arrays and Matrices</vt:lpstr>
      <vt:lpstr>Summary</vt:lpstr>
      <vt:lpstr>Arrays and Matrices</vt:lpstr>
      <vt:lpstr>License</vt:lpstr>
      <vt:lpstr>Free Trainings @ Software University</vt:lpstr>
    </vt:vector>
  </TitlesOfParts>
  <Manager>Svetlin Nakov</Manager>
  <Company>Software University (SoftUni)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Arrays and Matrices in JS</dc:title>
  <dc:subject>JavaScript Fundamentals - Practical Training Course @ SoftUni</dc:subject>
  <dc:creator>Software University Foundation</dc:creator>
  <cp:keywords>JS, JavaScript, programming, course, SoftUni, Software University</cp:keywords>
  <dc:description>JavaScript Fundamentals Course @ SoftUni - https://softuni.bg/courses/javascript-fundamentals</dc:description>
  <cp:lastModifiedBy>Valio</cp:lastModifiedBy>
  <cp:revision>126</cp:revision>
  <dcterms:created xsi:type="dcterms:W3CDTF">2014-01-02T17:00:34Z</dcterms:created>
  <dcterms:modified xsi:type="dcterms:W3CDTF">2017-05-18T12:35:24Z</dcterms:modified>
  <cp:category>JS, JavaScript, front-end, ES6, ES2015, ES2016, ES2017, Web development, computer programming, programming</cp:category>
  <dc:language>English</dc:language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